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81" r:id="rId3"/>
    <p:sldId id="269" r:id="rId4"/>
    <p:sldId id="270" r:id="rId5"/>
    <p:sldId id="274" r:id="rId6"/>
    <p:sldId id="258" r:id="rId7"/>
    <p:sldId id="276" r:id="rId8"/>
    <p:sldId id="259" r:id="rId9"/>
    <p:sldId id="260" r:id="rId10"/>
    <p:sldId id="273" r:id="rId11"/>
    <p:sldId id="275" r:id="rId12"/>
    <p:sldId id="261" r:id="rId13"/>
    <p:sldId id="262" r:id="rId14"/>
    <p:sldId id="271" r:id="rId15"/>
    <p:sldId id="279" r:id="rId16"/>
    <p:sldId id="278" r:id="rId17"/>
    <p:sldId id="263" r:id="rId18"/>
    <p:sldId id="268" r:id="rId19"/>
    <p:sldId id="264" r:id="rId20"/>
    <p:sldId id="265" r:id="rId21"/>
    <p:sldId id="266" r:id="rId22"/>
    <p:sldId id="282" r:id="rId23"/>
    <p:sldId id="283" r:id="rId24"/>
    <p:sldId id="287" r:id="rId25"/>
    <p:sldId id="284"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13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7CFAA91-38D2-43C7-B73F-027258FA8DFA}" type="datetimeFigureOut">
              <a:rPr lang="ru-RU" smtClean="0"/>
              <a:pPr/>
              <a:t>04.09.2020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FCF4B7-0FF1-49DA-BF80-CA23A913335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7CFAA91-38D2-43C7-B73F-027258FA8DFA}" type="datetimeFigureOut">
              <a:rPr lang="ru-RU" smtClean="0"/>
              <a:pPr/>
              <a:t>04.09.2020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FCF4B7-0FF1-49DA-BF80-CA23A913335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7CFAA91-38D2-43C7-B73F-027258FA8DFA}" type="datetimeFigureOut">
              <a:rPr lang="ru-RU" smtClean="0"/>
              <a:pPr/>
              <a:t>04.09.2020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FCF4B7-0FF1-49DA-BF80-CA23A913335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7CFAA91-38D2-43C7-B73F-027258FA8DFA}" type="datetimeFigureOut">
              <a:rPr lang="ru-RU" smtClean="0"/>
              <a:pPr/>
              <a:t>04.09.2020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FCF4B7-0FF1-49DA-BF80-CA23A913335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7CFAA91-38D2-43C7-B73F-027258FA8DFA}" type="datetimeFigureOut">
              <a:rPr lang="ru-RU" smtClean="0"/>
              <a:pPr/>
              <a:t>04.09.2020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FCF4B7-0FF1-49DA-BF80-CA23A913335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7CFAA91-38D2-43C7-B73F-027258FA8DFA}" type="datetimeFigureOut">
              <a:rPr lang="ru-RU" smtClean="0"/>
              <a:pPr/>
              <a:t>04.09.2020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FCF4B7-0FF1-49DA-BF80-CA23A913335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7CFAA91-38D2-43C7-B73F-027258FA8DFA}" type="datetimeFigureOut">
              <a:rPr lang="ru-RU" smtClean="0"/>
              <a:pPr/>
              <a:t>04.09.2020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0FCF4B7-0FF1-49DA-BF80-CA23A913335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7CFAA91-38D2-43C7-B73F-027258FA8DFA}" type="datetimeFigureOut">
              <a:rPr lang="ru-RU" smtClean="0"/>
              <a:pPr/>
              <a:t>04.09.2020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0FCF4B7-0FF1-49DA-BF80-CA23A913335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7CFAA91-38D2-43C7-B73F-027258FA8DFA}" type="datetimeFigureOut">
              <a:rPr lang="ru-RU" smtClean="0"/>
              <a:pPr/>
              <a:t>04.09.2020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0FCF4B7-0FF1-49DA-BF80-CA23A913335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7CFAA91-38D2-43C7-B73F-027258FA8DFA}" type="datetimeFigureOut">
              <a:rPr lang="ru-RU" smtClean="0"/>
              <a:pPr/>
              <a:t>04.09.2020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FCF4B7-0FF1-49DA-BF80-CA23A913335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7CFAA91-38D2-43C7-B73F-027258FA8DFA}" type="datetimeFigureOut">
              <a:rPr lang="ru-RU" smtClean="0"/>
              <a:pPr/>
              <a:t>04.09.2020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FCF4B7-0FF1-49DA-BF80-CA23A913335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CFAA91-38D2-43C7-B73F-027258FA8DFA}" type="datetimeFigureOut">
              <a:rPr lang="ru-RU" smtClean="0"/>
              <a:pPr/>
              <a:t>04.09.2020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FCF4B7-0FF1-49DA-BF80-CA23A913335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90666"/>
          </a:xfrm>
        </p:spPr>
        <p:txBody>
          <a:bodyPr>
            <a:normAutofit/>
          </a:bodyPr>
          <a:lstStyle/>
          <a:p>
            <a:r>
              <a:rPr lang="ru-RU" sz="2800" dirty="0" smtClean="0"/>
              <a:t>Записать определение</a:t>
            </a:r>
            <a:r>
              <a:rPr lang="ru-RU" sz="2800" dirty="0" smtClean="0"/>
              <a:t>:</a:t>
            </a:r>
            <a:r>
              <a:rPr lang="ru-RU" sz="3200" dirty="0" smtClean="0"/>
              <a:t/>
            </a:r>
            <a:br>
              <a:rPr lang="ru-RU" sz="3200" dirty="0" smtClean="0"/>
            </a:br>
            <a:r>
              <a:rPr lang="ru-RU" sz="3200" dirty="0" smtClean="0"/>
              <a:t> </a:t>
            </a:r>
            <a:r>
              <a:rPr lang="ru-RU" sz="3200" b="1" dirty="0" smtClean="0"/>
              <a:t>Экономическая и социальная география мира – наука, изучающая территориальное устройство человеческого общества</a:t>
            </a:r>
            <a:r>
              <a:rPr lang="ru-RU" sz="3200" b="1" dirty="0" smtClean="0"/>
              <a:t>.</a:t>
            </a:r>
            <a:r>
              <a:rPr lang="ru-RU" sz="3200" dirty="0" smtClean="0"/>
              <a:t/>
            </a:r>
            <a:br>
              <a:rPr lang="ru-RU" sz="3200" dirty="0" smtClean="0"/>
            </a:br>
            <a:r>
              <a:rPr lang="ru-RU" sz="3200" dirty="0" smtClean="0"/>
              <a:t>На основе презентации составить опорный конспект по теме Типы стран современного мира. За выполнение предложенных заданий по данной теме будет выставлена оценка. План конспекта предложен на последних слайдах презентации.</a:t>
            </a:r>
            <a:endParaRPr lang="ru-RU" sz="3200" dirty="0"/>
          </a:p>
        </p:txBody>
      </p:sp>
    </p:spTree>
    <p:extLst>
      <p:ext uri="{BB962C8B-B14F-4D97-AF65-F5344CB8AC3E}">
        <p14:creationId xmlns:p14="http://schemas.microsoft.com/office/powerpoint/2010/main" xmlns="" val="2886966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900igr.net/up/datas/55354/011.jpg"/>
          <p:cNvPicPr/>
          <p:nvPr/>
        </p:nvPicPr>
        <p:blipFill>
          <a:blip r:embed="rId2"/>
          <a:srcRect/>
          <a:stretch>
            <a:fillRect/>
          </a:stretch>
        </p:blipFill>
        <p:spPr bwMode="auto">
          <a:xfrm>
            <a:off x="0" y="142852"/>
            <a:ext cx="9143999" cy="671514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924/00033d73-996ccfd7/img15.jpg"/>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mp;Fcy;&amp;ocy;&amp;rcy;&amp;mcy;&amp;ycy; &amp;pcy;&amp;rcy;&amp;acy;&amp;vcy;&amp;lcy;&amp;iecy;&amp;ncy;&amp;icy;&amp;yacy; &amp;scy;&amp;tcy;&amp;rcy;&amp;acy;&amp;ncy; &amp;Mcy;&amp;ocy;&amp;ncy;&amp;acy;&amp;rcy;&amp;khcy;&amp;icy;&amp;chcy;&amp;iecy;&amp;scy;&amp;kcy;&amp;acy;&amp;yacy; &amp;Rcy;&amp;iecy;&amp;scy;&amp;pcy;&amp;ucy;&amp;bcy;&amp;lcy;&amp;icy;&amp;kcy;&amp;acy;&amp;ncy;&amp;scy;&amp;kcy;&amp;acy;&amp;yacy; &amp;Pcy;&amp;rcy;&amp;iecy;&amp;zcy;&amp;icy;&amp;dcy;&amp;iecy;&amp;ncy;&amp;tcy;&amp;scy;&amp;kcy;&amp;icy;&amp;iecy; (&amp;Scy;&amp;SHcy;&amp;Acy;, &amp;Acy;&amp;rcy;&amp;gcy;&amp;iecy;&amp;ncy;..."/>
          <p:cNvPicPr/>
          <p:nvPr/>
        </p:nvPicPr>
        <p:blipFill>
          <a:blip r:embed="rId2"/>
          <a:srcRect/>
          <a:stretch>
            <a:fillRect/>
          </a:stretch>
        </p:blipFill>
        <p:spPr bwMode="auto">
          <a:xfrm>
            <a:off x="0" y="0"/>
            <a:ext cx="9143999" cy="70009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review-image" descr="http://fs1.ppt4web.ru/images/3258/58718/640/img8.jpg"/>
          <p:cNvPicPr/>
          <p:nvPr/>
        </p:nvPicPr>
        <p:blipFill>
          <a:blip r:embed="rId2"/>
          <a:srcRect/>
          <a:stretch>
            <a:fillRect/>
          </a:stretch>
        </p:blipFill>
        <p:spPr bwMode="auto">
          <a:xfrm>
            <a:off x="214282" y="0"/>
            <a:ext cx="8929718" cy="6858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review-image" descr="http://fs1.ppt4web.ru/images/3258/58718/640/img9.jpg"/>
          <p:cNvPicPr/>
          <p:nvPr/>
        </p:nvPicPr>
        <p:blipFill>
          <a:blip r:embed="rId2"/>
          <a:srcRect/>
          <a:stretch>
            <a:fillRect/>
          </a:stretch>
        </p:blipFill>
        <p:spPr bwMode="auto">
          <a:xfrm>
            <a:off x="0" y="214290"/>
            <a:ext cx="9001155" cy="650085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allyslide.com/thumbs/a15ac9737791284238b41a9a89c880d2/img17.jpg"/>
          <p:cNvPicPr/>
          <p:nvPr/>
        </p:nvPicPr>
        <p:blipFill>
          <a:blip r:embed="rId2"/>
          <a:srcRect/>
          <a:stretch>
            <a:fillRect/>
          </a:stretch>
        </p:blipFill>
        <p:spPr bwMode="auto">
          <a:xfrm>
            <a:off x="0" y="0"/>
            <a:ext cx="9143999" cy="6857999"/>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4.infourok.ru/uploads/ex/0299/0008dc38-1580075e/img10.jpg"/>
          <p:cNvPicPr/>
          <p:nvPr/>
        </p:nvPicPr>
        <p:blipFill>
          <a:blip r:embed="rId2"/>
          <a:srcRect/>
          <a:stretch>
            <a:fillRect/>
          </a:stretch>
        </p:blipFill>
        <p:spPr bwMode="auto">
          <a:xfrm>
            <a:off x="0" y="0"/>
            <a:ext cx="9286907" cy="685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review-image" descr="http://fs1.ppt4web.ru/images/3258/58718/640/img12.jpg"/>
          <p:cNvPicPr/>
          <p:nvPr/>
        </p:nvPicPr>
        <p:blipFill>
          <a:blip r:embed="rId2"/>
          <a:srcRect/>
          <a:stretch>
            <a:fillRect/>
          </a:stretch>
        </p:blipFill>
        <p:spPr bwMode="auto">
          <a:xfrm>
            <a:off x="0" y="214290"/>
            <a:ext cx="9001155" cy="642942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review-image" descr="http://fs1.ppt4web.ru/images/3258/58718/640/img17.jpg"/>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mp;Fcy;&amp;ocy;&amp;rcy;&amp;mcy;&amp;ycy; &amp;acy;&amp;dcy;&amp;mcy;&amp;icy;&amp;ncy;&amp;icy;&amp;scy;&amp;tcy;&amp;rcy;&amp;acy;&amp;tcy;&amp;icy;&amp;vcy;&amp;ncy;&amp;ocy;-&amp;tcy;&amp;iecy;&amp;rcy;&amp;rcy;&amp;icy;&amp;tcy;&amp;ocy;&amp;rcy;&amp;icy;&amp;acy;&amp;lcy;&amp;softcy;&amp;ncy;&amp;ocy;&amp;gcy;&amp;ocy; &amp;ucy;&amp;scy;&amp;tcy;&amp;rcy;&amp;ocy;&amp;jcy;&amp;scy;&amp;tcy;&amp;vcy;&amp;acy; &amp;Ucy;&amp;ncy;&amp;icy;&amp;tcy;&amp;acy;&amp;rcy;&amp;ncy;&amp;ycy;&amp;iecy; &amp;Fcy;&amp;iecy;&amp;dcy;&amp;iecy;&amp;rcy;&amp;acy;&amp;tcy;&amp;icy;&amp;vcy;&amp;ncy;&amp;ycy;&amp;iecy; &amp;Kcy;&amp;ocy;&amp;ncy;&amp;fcy;..."/>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amp;Tcy;&amp;icy;&amp;pcy;&amp;ycy; &amp;scy;&amp;tcy;&amp;rcy;&amp;acy;&amp;ncy; &amp;scy;&amp;ocy;&amp;vcy;&amp;rcy;&amp;iecy;&amp;mcy;&amp;iecy;&amp;ncy;&amp;ncy;&amp;ocy;&amp;gcy;&amp;ocy; &amp;mcy;&amp;icy;&amp;rcy;&amp;acy; "/>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extLst>
      <p:ext uri="{BB962C8B-B14F-4D97-AF65-F5344CB8AC3E}">
        <p14:creationId xmlns:p14="http://schemas.microsoft.com/office/powerpoint/2010/main" xmlns="" val="2052668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mp;Zcy;&amp;acy;&amp;pcy;&amp;ocy;&amp;lcy;&amp;ncy;&amp;icy;&amp;tcy;&amp;iecy; &amp;tcy;&amp;acy;&amp;bcy;&amp;lcy;&amp;icy;&amp;tscy;&amp;ucy; ( &amp;vcy; &amp;kcy;&amp;acy;&amp;zhcy;&amp;dcy;&amp;ucy;&amp;yucy; &amp;gcy;&amp;rcy;&amp;acy;&amp;fcy;&amp;ucy; &amp;vcy;&amp;pcy;&amp;icy;&amp;shcy;&amp;icy;&amp;tcy;&amp;iecy; &amp;pcy;&amp;ocy; 5 &amp;scy;&amp;tcy;&amp;rcy;&amp;acy;&amp;ncy;) &amp;Icy;&amp;scy;&amp;pcy;&amp;ocy;&amp;lcy;&amp;softcy;&amp;zcy;&amp;ucy;&amp;yacy; &amp;scy;&amp;vcy;&amp;ocy;&amp;icy; &amp;zcy;&amp;ncy;&amp;acy;&amp;ncy;&amp;icy;&amp;yacy; ..."/>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review-image" descr="http://www.drofa.ru/images/data/cat/4120_big_1344925878.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69006"/>
          </a:xfrm>
        </p:spPr>
        <p:txBody>
          <a:bodyPr>
            <a:normAutofit fontScale="90000"/>
          </a:bodyPr>
          <a:lstStyle/>
          <a:p>
            <a:r>
              <a:rPr lang="ru-RU" sz="3200" dirty="0" smtClean="0"/>
              <a:t>Выполнение опорного конспекта.</a:t>
            </a:r>
            <a:br>
              <a:rPr lang="ru-RU" sz="3200" dirty="0" smtClean="0"/>
            </a:br>
            <a:r>
              <a:rPr lang="ru-RU" sz="3200" b="1" dirty="0" smtClean="0"/>
              <a:t>Типы стран современного мира.</a:t>
            </a:r>
            <a:br>
              <a:rPr lang="ru-RU" sz="3200" b="1" dirty="0" smtClean="0"/>
            </a:br>
            <a:r>
              <a:rPr lang="ru-RU" sz="3200" b="1" dirty="0" smtClean="0"/>
              <a:t>1. По размерам:</a:t>
            </a:r>
            <a:br>
              <a:rPr lang="ru-RU" sz="3200" b="1" dirty="0" smtClean="0"/>
            </a:br>
            <a:r>
              <a:rPr lang="ru-RU" sz="3200" b="1" dirty="0" smtClean="0"/>
              <a:t>Самые большие (выписать 5 стран)</a:t>
            </a:r>
            <a:br>
              <a:rPr lang="ru-RU" sz="3200" b="1" dirty="0" smtClean="0"/>
            </a:br>
            <a:r>
              <a:rPr lang="ru-RU" sz="3200" b="1" dirty="0" smtClean="0"/>
              <a:t>Самые маленькие (выписать 5 стран)</a:t>
            </a:r>
            <a:br>
              <a:rPr lang="ru-RU" sz="3200" b="1" dirty="0" smtClean="0"/>
            </a:br>
            <a:r>
              <a:rPr lang="ru-RU" sz="3200" b="1" dirty="0" smtClean="0"/>
              <a:t>2. По положению на материке:</a:t>
            </a:r>
            <a:br>
              <a:rPr lang="ru-RU" sz="3200" b="1" dirty="0" smtClean="0"/>
            </a:br>
            <a:r>
              <a:rPr lang="ru-RU" sz="3200" b="1" dirty="0" smtClean="0"/>
              <a:t>1) Анклав – страна полностью окруженная территорией другой страны: Ватикан, Сан-Марино, Лесото.</a:t>
            </a:r>
            <a:br>
              <a:rPr lang="ru-RU" sz="3200" b="1" dirty="0" smtClean="0"/>
            </a:br>
            <a:r>
              <a:rPr lang="ru-RU" sz="3200" b="1" dirty="0" smtClean="0"/>
              <a:t>2) Внутриконтинентальные (выписать 3-5 стран)</a:t>
            </a:r>
            <a:br>
              <a:rPr lang="ru-RU" sz="3200" b="1" dirty="0" smtClean="0"/>
            </a:br>
            <a:r>
              <a:rPr lang="ru-RU" sz="3200" b="1" dirty="0" smtClean="0"/>
              <a:t>3) Островные (выписать 3-5 стран)</a:t>
            </a:r>
            <a:br>
              <a:rPr lang="ru-RU" sz="3200" b="1" dirty="0" smtClean="0"/>
            </a:br>
            <a:r>
              <a:rPr lang="ru-RU" sz="3200" b="1" dirty="0" smtClean="0"/>
              <a:t>4) Полуостровные (выписать 3-5 стран)</a:t>
            </a:r>
            <a:br>
              <a:rPr lang="ru-RU" sz="3200" b="1" dirty="0" smtClean="0"/>
            </a:br>
            <a:r>
              <a:rPr lang="ru-RU" sz="3200" b="1" dirty="0" smtClean="0"/>
              <a:t>5) Приморские (выписать 3-5 стран)</a:t>
            </a:r>
            <a:br>
              <a:rPr lang="ru-RU" sz="3200" b="1" dirty="0" smtClean="0"/>
            </a:br>
            <a:endParaRPr lang="ru-RU" sz="32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26196"/>
          </a:xfrm>
        </p:spPr>
        <p:txBody>
          <a:bodyPr>
            <a:normAutofit fontScale="90000"/>
          </a:bodyPr>
          <a:lstStyle/>
          <a:p>
            <a:r>
              <a:rPr lang="ru-RU" sz="2800" dirty="0" smtClean="0"/>
              <a:t>3. По форме государственного устройства.</a:t>
            </a:r>
            <a:br>
              <a:rPr lang="ru-RU" sz="2800" dirty="0" smtClean="0"/>
            </a:br>
            <a:r>
              <a:rPr lang="ru-RU" sz="2800" b="1" dirty="0" smtClean="0"/>
              <a:t>Формы правления: </a:t>
            </a:r>
            <a:r>
              <a:rPr lang="ru-RU" sz="2800" dirty="0" smtClean="0"/>
              <a:t>монархии (абсолютная, конституционная), республика (парламентская, президентская), страны британского содружества – добровольная ассоциация независимых государств признающих власть британской королевы.</a:t>
            </a:r>
            <a:br>
              <a:rPr lang="ru-RU" sz="2800" dirty="0" smtClean="0"/>
            </a:br>
            <a:r>
              <a:rPr lang="ru-RU" sz="2800" dirty="0" smtClean="0"/>
              <a:t>Формы административно – территориального устройства: </a:t>
            </a:r>
            <a:br>
              <a:rPr lang="ru-RU" sz="2800" dirty="0" smtClean="0"/>
            </a:br>
            <a:r>
              <a:rPr lang="ru-RU" sz="2800" dirty="0" smtClean="0"/>
              <a:t>Унитарные государства – действует единая законодательная и исполнительная власть (большинство стран)</a:t>
            </a:r>
            <a:br>
              <a:rPr lang="ru-RU" sz="2800" dirty="0" smtClean="0"/>
            </a:br>
            <a:r>
              <a:rPr lang="ru-RU" sz="2800" dirty="0" smtClean="0"/>
              <a:t>Федеральные государства – наряду с едиными законами и органами власти существуют самоуправляющиеся субъекты.</a:t>
            </a:r>
            <a:br>
              <a:rPr lang="ru-RU" sz="2800" dirty="0" smtClean="0"/>
            </a:br>
            <a:r>
              <a:rPr lang="ru-RU" sz="2800" dirty="0" smtClean="0"/>
              <a:t>Конфедерация – временный союз государств для достижения какой – либо общей цели (Швейцария)</a:t>
            </a:r>
            <a:endParaRPr lang="ru-RU"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511684"/>
          </a:xfrm>
        </p:spPr>
        <p:txBody>
          <a:bodyPr>
            <a:normAutofit/>
          </a:bodyPr>
          <a:lstStyle/>
          <a:p>
            <a:r>
              <a:rPr lang="ru-RU" sz="3600" dirty="0" smtClean="0"/>
              <a:t>Пользуясь текстом  презентации и картой атласа, составить </a:t>
            </a:r>
            <a:r>
              <a:rPr lang="ru-RU" sz="3600" dirty="0" smtClean="0"/>
              <a:t>таблицу</a:t>
            </a:r>
            <a:br>
              <a:rPr lang="ru-RU" sz="3600" dirty="0" smtClean="0"/>
            </a:br>
            <a:r>
              <a:rPr lang="ru-RU" sz="3600" dirty="0" smtClean="0"/>
              <a:t>( </a:t>
            </a:r>
            <a:r>
              <a:rPr lang="ru-RU" sz="3600" dirty="0" smtClean="0"/>
              <a:t>в каждую графу включите 5 стран</a:t>
            </a:r>
            <a:r>
              <a:rPr lang="ru-RU" sz="3600" dirty="0" smtClean="0"/>
              <a:t>)</a:t>
            </a:r>
            <a:r>
              <a:rPr lang="ru-RU" sz="3600" dirty="0" smtClean="0"/>
              <a:t/>
            </a:r>
            <a:br>
              <a:rPr lang="ru-RU" sz="3600" dirty="0" smtClean="0"/>
            </a:br>
            <a:endParaRPr lang="ru-RU" sz="3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dirty="0" smtClean="0"/>
              <a:t>Заполнить таблицу, записав в каждый столбец 5 государств.</a:t>
            </a:r>
            <a:br>
              <a:rPr lang="ru-RU" sz="3200" dirty="0" smtClean="0"/>
            </a:br>
            <a:r>
              <a:rPr lang="ru-RU" sz="3200" dirty="0" smtClean="0"/>
              <a:t> Форма правления</a:t>
            </a:r>
            <a:br>
              <a:rPr lang="ru-RU" sz="3200" dirty="0" smtClean="0"/>
            </a:br>
            <a:r>
              <a:rPr lang="ru-RU" sz="3200" dirty="0" smtClean="0"/>
              <a:t>Форма </a:t>
            </a:r>
            <a:r>
              <a:rPr lang="ru-RU" sz="3200" dirty="0" err="1" smtClean="0"/>
              <a:t>административ</a:t>
            </a:r>
            <a:r>
              <a:rPr lang="ru-RU" sz="3200" dirty="0" smtClean="0"/>
              <a:t> – </a:t>
            </a:r>
            <a:r>
              <a:rPr lang="ru-RU" sz="3200" dirty="0" err="1" smtClean="0"/>
              <a:t>террит</a:t>
            </a:r>
            <a:r>
              <a:rPr lang="ru-RU" sz="3200" dirty="0" smtClean="0"/>
              <a:t> устройства</a:t>
            </a:r>
            <a:br>
              <a:rPr lang="ru-RU" sz="3200" dirty="0" smtClean="0"/>
            </a:br>
            <a:r>
              <a:rPr lang="ru-RU" sz="3200" dirty="0" smtClean="0"/>
              <a:t>республики</a:t>
            </a:r>
            <a:br>
              <a:rPr lang="ru-RU" sz="3200" dirty="0" smtClean="0"/>
            </a:br>
            <a:r>
              <a:rPr lang="ru-RU" sz="3200" dirty="0" smtClean="0"/>
              <a:t>монархии</a:t>
            </a:r>
            <a:br>
              <a:rPr lang="ru-RU" sz="3200" dirty="0" smtClean="0"/>
            </a:br>
            <a:r>
              <a:rPr lang="ru-RU" sz="3200" dirty="0" smtClean="0"/>
              <a:t>унитарные</a:t>
            </a:r>
            <a:br>
              <a:rPr lang="ru-RU" sz="3200" dirty="0" smtClean="0"/>
            </a:br>
            <a:r>
              <a:rPr lang="ru-RU" sz="3200" dirty="0" smtClean="0"/>
              <a:t>федеративные</a:t>
            </a:r>
            <a:br>
              <a:rPr lang="ru-RU" sz="3200" dirty="0" smtClean="0"/>
            </a:br>
            <a:r>
              <a:rPr lang="ru-RU" sz="3200" dirty="0" smtClean="0"/>
              <a:t>абсолютные</a:t>
            </a:r>
            <a:br>
              <a:rPr lang="ru-RU" sz="3200" dirty="0" smtClean="0"/>
            </a:br>
            <a:r>
              <a:rPr lang="ru-RU" sz="3200" dirty="0" smtClean="0"/>
              <a:t>конституционные</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t>
            </a:r>
            <a:br>
              <a:rPr lang="ru-RU" sz="3200" dirty="0" smtClean="0"/>
            </a:br>
            <a:r>
              <a:rPr lang="ru-RU" sz="3200" dirty="0" smtClean="0"/>
              <a:t/>
            </a:r>
            <a:br>
              <a:rPr lang="ru-RU" sz="3200" dirty="0" smtClean="0"/>
            </a:br>
            <a:endParaRPr lang="ru-RU" sz="3200" dirty="0"/>
          </a:p>
        </p:txBody>
      </p:sp>
      <p:graphicFrame>
        <p:nvGraphicFramePr>
          <p:cNvPr id="3" name="Таблица 2"/>
          <p:cNvGraphicFramePr>
            <a:graphicFrameLocks noGrp="1"/>
          </p:cNvGraphicFramePr>
          <p:nvPr/>
        </p:nvGraphicFramePr>
        <p:xfrm>
          <a:off x="428596" y="1214420"/>
          <a:ext cx="8358246" cy="5339054"/>
        </p:xfrm>
        <a:graphic>
          <a:graphicData uri="http://schemas.openxmlformats.org/drawingml/2006/table">
            <a:tbl>
              <a:tblPr/>
              <a:tblGrid>
                <a:gridCol w="1405060"/>
                <a:gridCol w="1812073"/>
                <a:gridCol w="1812073"/>
                <a:gridCol w="1600692"/>
                <a:gridCol w="1728348"/>
              </a:tblGrid>
              <a:tr h="1143010">
                <a:tc gridSpan="3">
                  <a:txBody>
                    <a:bodyPr/>
                    <a:lstStyle/>
                    <a:p>
                      <a:pPr algn="ctr">
                        <a:lnSpc>
                          <a:spcPct val="115000"/>
                        </a:lnSpc>
                        <a:spcAft>
                          <a:spcPts val="0"/>
                        </a:spcAft>
                      </a:pPr>
                      <a:r>
                        <a:rPr lang="ru-RU" sz="2400" dirty="0" smtClean="0">
                          <a:latin typeface="Times New Roman"/>
                          <a:ea typeface="Times New Roman"/>
                          <a:cs typeface="Times New Roman"/>
                        </a:rPr>
                        <a:t>Форма правления</a:t>
                      </a:r>
                      <a:endParaRPr lang="ru-RU" sz="2400" dirty="0">
                        <a:latin typeface="Calibri"/>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2400" dirty="0">
                          <a:latin typeface="Times New Roman"/>
                          <a:ea typeface="Times New Roman"/>
                          <a:cs typeface="Times New Roman"/>
                        </a:rPr>
                        <a:t>Форма </a:t>
                      </a:r>
                      <a:r>
                        <a:rPr lang="ru-RU" sz="2400" dirty="0" err="1">
                          <a:latin typeface="Times New Roman"/>
                          <a:ea typeface="Times New Roman"/>
                          <a:cs typeface="Times New Roman"/>
                        </a:rPr>
                        <a:t>административ</a:t>
                      </a:r>
                      <a:r>
                        <a:rPr lang="ru-RU" sz="2400" dirty="0">
                          <a:latin typeface="Times New Roman"/>
                          <a:ea typeface="Times New Roman"/>
                          <a:cs typeface="Times New Roman"/>
                        </a:rPr>
                        <a:t> </a:t>
                      </a:r>
                      <a:r>
                        <a:rPr lang="ru-RU" sz="2400" dirty="0" smtClean="0">
                          <a:latin typeface="Times New Roman"/>
                          <a:ea typeface="Times New Roman"/>
                          <a:cs typeface="Times New Roman"/>
                        </a:rPr>
                        <a:t>но – </a:t>
                      </a:r>
                      <a:r>
                        <a:rPr lang="ru-RU" sz="2400" dirty="0" err="1">
                          <a:latin typeface="Times New Roman"/>
                          <a:ea typeface="Times New Roman"/>
                          <a:cs typeface="Times New Roman"/>
                        </a:rPr>
                        <a:t>террит</a:t>
                      </a:r>
                      <a:r>
                        <a:rPr lang="ru-RU" sz="2400" dirty="0">
                          <a:latin typeface="Times New Roman"/>
                          <a:ea typeface="Times New Roman"/>
                          <a:cs typeface="Times New Roman"/>
                        </a:rPr>
                        <a:t> устройства</a:t>
                      </a:r>
                      <a:endParaRPr lang="ru-RU" sz="2400" dirty="0">
                        <a:latin typeface="Calibri"/>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563567">
                <a:tc rowSpan="2">
                  <a:txBody>
                    <a:bodyPr/>
                    <a:lstStyle/>
                    <a:p>
                      <a:pPr>
                        <a:lnSpc>
                          <a:spcPct val="115000"/>
                        </a:lnSpc>
                        <a:spcAft>
                          <a:spcPts val="0"/>
                        </a:spcAft>
                      </a:pPr>
                      <a:r>
                        <a:rPr lang="ru-RU" sz="2400" dirty="0">
                          <a:latin typeface="Times New Roman"/>
                          <a:ea typeface="Times New Roman"/>
                          <a:cs typeface="Times New Roman"/>
                        </a:rPr>
                        <a:t>республики</a:t>
                      </a:r>
                      <a:endParaRPr lang="ru-RU" sz="2400" dirty="0">
                        <a:latin typeface="Calibri"/>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2400" dirty="0">
                          <a:latin typeface="Times New Roman"/>
                          <a:ea typeface="Times New Roman"/>
                          <a:cs typeface="Times New Roman"/>
                        </a:rPr>
                        <a:t>монархии</a:t>
                      </a:r>
                      <a:endParaRPr lang="ru-RU" sz="2400" dirty="0">
                        <a:latin typeface="Calibri"/>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lnSpc>
                          <a:spcPct val="115000"/>
                        </a:lnSpc>
                        <a:spcAft>
                          <a:spcPts val="0"/>
                        </a:spcAft>
                      </a:pPr>
                      <a:r>
                        <a:rPr lang="ru-RU" sz="2400" dirty="0">
                          <a:latin typeface="Times New Roman"/>
                          <a:ea typeface="Times New Roman"/>
                          <a:cs typeface="Times New Roman"/>
                        </a:rPr>
                        <a:t>унитарные</a:t>
                      </a:r>
                      <a:endParaRPr lang="ru-RU" sz="2400" dirty="0">
                        <a:latin typeface="Calibri"/>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ru-RU" sz="2400" dirty="0">
                          <a:latin typeface="Times New Roman"/>
                          <a:ea typeface="Times New Roman"/>
                          <a:cs typeface="Times New Roman"/>
                        </a:rPr>
                        <a:t>федеративные</a:t>
                      </a:r>
                      <a:endParaRPr lang="ru-RU" sz="2400" dirty="0">
                        <a:latin typeface="Calibri"/>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3567">
                <a:tc vMerge="1">
                  <a:txBody>
                    <a:bodyPr/>
                    <a:lstStyle/>
                    <a:p>
                      <a:endParaRPr lang="ru-RU"/>
                    </a:p>
                  </a:txBody>
                  <a:tcPr/>
                </a:tc>
                <a:tc>
                  <a:txBody>
                    <a:bodyPr/>
                    <a:lstStyle/>
                    <a:p>
                      <a:pPr>
                        <a:lnSpc>
                          <a:spcPct val="115000"/>
                        </a:lnSpc>
                        <a:spcAft>
                          <a:spcPts val="0"/>
                        </a:spcAft>
                      </a:pPr>
                      <a:r>
                        <a:rPr lang="ru-RU" sz="2400" dirty="0">
                          <a:latin typeface="Times New Roman"/>
                          <a:ea typeface="Times New Roman"/>
                          <a:cs typeface="Times New Roman"/>
                        </a:rPr>
                        <a:t>абсолютные</a:t>
                      </a:r>
                      <a:endParaRPr lang="ru-RU" sz="2400" dirty="0">
                        <a:latin typeface="Calibri"/>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400" dirty="0">
                          <a:latin typeface="Times New Roman"/>
                          <a:ea typeface="Times New Roman"/>
                          <a:cs typeface="Times New Roman"/>
                        </a:rPr>
                        <a:t>конституционные</a:t>
                      </a:r>
                      <a:endParaRPr lang="ru-RU" sz="2400" dirty="0">
                        <a:latin typeface="Calibri"/>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563567">
                <a:tc>
                  <a:txBody>
                    <a:bodyPr/>
                    <a:lstStyle/>
                    <a:p>
                      <a:pPr>
                        <a:lnSpc>
                          <a:spcPct val="115000"/>
                        </a:lnSpc>
                        <a:spcAft>
                          <a:spcPts val="0"/>
                        </a:spcAft>
                      </a:pPr>
                      <a:endParaRPr lang="ru-RU" sz="110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dirty="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3567">
                <a:tc>
                  <a:txBody>
                    <a:bodyPr/>
                    <a:lstStyle/>
                    <a:p>
                      <a:pPr>
                        <a:lnSpc>
                          <a:spcPct val="115000"/>
                        </a:lnSpc>
                        <a:spcAft>
                          <a:spcPts val="0"/>
                        </a:spcAft>
                      </a:pPr>
                      <a:endParaRPr lang="ru-RU" sz="110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dirty="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3567">
                <a:tc>
                  <a:txBody>
                    <a:bodyPr/>
                    <a:lstStyle/>
                    <a:p>
                      <a:pPr>
                        <a:lnSpc>
                          <a:spcPct val="115000"/>
                        </a:lnSpc>
                        <a:spcAft>
                          <a:spcPts val="0"/>
                        </a:spcAft>
                      </a:pPr>
                      <a:endParaRPr lang="ru-RU" sz="110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dirty="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3567">
                <a:tc>
                  <a:txBody>
                    <a:bodyPr/>
                    <a:lstStyle/>
                    <a:p>
                      <a:pPr>
                        <a:lnSpc>
                          <a:spcPct val="115000"/>
                        </a:lnSpc>
                        <a:spcAft>
                          <a:spcPts val="0"/>
                        </a:spcAft>
                      </a:pPr>
                      <a:endParaRPr lang="ru-RU" sz="110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dirty="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3567">
                <a:tc>
                  <a:txBody>
                    <a:bodyPr/>
                    <a:lstStyle/>
                    <a:p>
                      <a:pPr>
                        <a:lnSpc>
                          <a:spcPct val="115000"/>
                        </a:lnSpc>
                        <a:spcAft>
                          <a:spcPts val="0"/>
                        </a:spcAft>
                      </a:pPr>
                      <a:endParaRPr lang="ru-RU" sz="110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dirty="0">
                        <a:latin typeface="Times New Roman"/>
                        <a:ea typeface="Times New Roman"/>
                        <a:cs typeface="Times New Roman"/>
                      </a:endParaRPr>
                    </a:p>
                  </a:txBody>
                  <a:tcPr marL="65295" marR="6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ru-R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ru-R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ru-R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review-image" descr="http://ic.pics.livejournal.com/ben_karl/15443986/35719/35719_900.jpg"/>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review-image" descr="http://rpp.nashaucheba.ru/pars_docs/refs/154/153657/img6.jpg"/>
          <p:cNvPicPr/>
          <p:nvPr/>
        </p:nvPicPr>
        <p:blipFill>
          <a:blip r:embed="rId2"/>
          <a:srcRect/>
          <a:stretch>
            <a:fillRect/>
          </a:stretch>
        </p:blipFill>
        <p:spPr bwMode="auto">
          <a:xfrm>
            <a:off x="0" y="0"/>
            <a:ext cx="9143999" cy="671514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images.myshared.ru/33/1323003/slide_6.jpg"/>
          <p:cNvPicPr/>
          <p:nvPr/>
        </p:nvPicPr>
        <p:blipFill>
          <a:blip r:embed="rId2"/>
          <a:srcRect/>
          <a:stretch>
            <a:fillRect/>
          </a:stretch>
        </p:blipFill>
        <p:spPr bwMode="auto">
          <a:xfrm>
            <a:off x="0" y="0"/>
            <a:ext cx="9143999" cy="6857999"/>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review-image" descr="http://fs1.ppt4web.ru/images/3258/58718/640/img2.jpg"/>
          <p:cNvPicPr/>
          <p:nvPr/>
        </p:nvPicPr>
        <p:blipFill>
          <a:blip r:embed="rId2"/>
          <a:srcRect/>
          <a:stretch>
            <a:fillRect/>
          </a:stretch>
        </p:blipFill>
        <p:spPr bwMode="auto">
          <a:xfrm>
            <a:off x="357158" y="0"/>
            <a:ext cx="8786841" cy="6858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924/00033d73-996ccfd7/img9.jpg"/>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review-image" descr="http://fs1.ppt4web.ru/images/3258/58718/640/img3.jpg"/>
          <p:cNvPicPr/>
          <p:nvPr/>
        </p:nvPicPr>
        <p:blipFill>
          <a:blip r:embed="rId2"/>
          <a:srcRect/>
          <a:stretch>
            <a:fillRect/>
          </a:stretch>
        </p:blipFill>
        <p:spPr bwMode="auto">
          <a:xfrm>
            <a:off x="285720" y="142852"/>
            <a:ext cx="8572559" cy="635798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review-image" descr="http://fs1.ppt4web.ru/images/3258/58718/640/img7.jpg"/>
          <p:cNvPicPr/>
          <p:nvPr/>
        </p:nvPicPr>
        <p:blipFill>
          <a:blip r:embed="rId2"/>
          <a:srcRect/>
          <a:stretch>
            <a:fillRect/>
          </a:stretch>
        </p:blipFill>
        <p:spPr bwMode="auto">
          <a:xfrm>
            <a:off x="428596" y="142852"/>
            <a:ext cx="8358245" cy="650085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47</Words>
  <Application>Microsoft Office PowerPoint</Application>
  <PresentationFormat>Экран (4:3)</PresentationFormat>
  <Paragraphs>14</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Записать определение:  Экономическая и социальная география мира – наука, изучающая территориальное устройство человеческого общества. На основе презентации составить опорный конспект по теме Типы стран современного мира. За выполнение предложенных заданий по данной теме будет выставлена оценка. План конспекта предложен на последних слайдах презентации.</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Выполнение опорного конспекта. Типы стран современного мира. 1. По размерам: Самые большие (выписать 5 стран) Самые маленькие (выписать 5 стран) 2. По положению на материке: 1) Анклав – страна полностью окруженная территорией другой страны: Ватикан, Сан-Марино, Лесото. 2) Внутриконтинентальные (выписать 3-5 стран) 3) Островные (выписать 3-5 стран) 4) Полуостровные (выписать 3-5 стран) 5) Приморские (выписать 3-5 стран) </vt:lpstr>
      <vt:lpstr>3. По форме государственного устройства. Формы правления: монархии (абсолютная, конституционная), республика (парламентская, президентская), страны британского содружества – добровольная ассоциация независимых государств признающих власть британской королевы. Формы административно – территориального устройства:  Унитарные государства – действует единая законодательная и исполнительная власть (большинство стран) Федеральные государства – наряду с едиными законами и органами власти существуют самоуправляющиеся субъекты. Конфедерация – временный союз государств для достижения какой – либо общей цели (Швейцария)</vt:lpstr>
      <vt:lpstr>Пользуясь текстом  презентации и картой атласа, составить таблицу ( в каждую графу включите 5 стран) </vt:lpstr>
      <vt:lpstr>Заполнить таблицу, записав в каждый столбец 5 государств.  Форма правления Форма административ – террит устройства республики монархии унитарные федеративные абсолютные конституционные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13</cp:revision>
  <dcterms:created xsi:type="dcterms:W3CDTF">2016-09-01T10:16:50Z</dcterms:created>
  <dcterms:modified xsi:type="dcterms:W3CDTF">2020-09-04T11:51:03Z</dcterms:modified>
</cp:coreProperties>
</file>