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5" r:id="rId13"/>
    <p:sldId id="266" r:id="rId14"/>
    <p:sldId id="270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89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Каковы главные тенденции мирового развития в начале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XX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века?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8134672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Тема: «Мир в начале века»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172200" y="10668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atin typeface="Arial" pitchFamily="34" charset="0"/>
                <a:cs typeface="Arial" pitchFamily="34" charset="0"/>
              </a:rPr>
              <a:t> Канада</a:t>
            </a:r>
          </a:p>
        </p:txBody>
      </p:sp>
      <p:pic>
        <p:nvPicPr>
          <p:cNvPr id="11278" name="Picture 14" descr="1_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5476875" cy="4752975"/>
          </a:xfrm>
          <a:prstGeom prst="rect">
            <a:avLst/>
          </a:prstGeom>
          <a:noFill/>
        </p:spPr>
      </p:pic>
      <p:sp>
        <p:nvSpPr>
          <p:cNvPr id="11279" name="Line 15"/>
          <p:cNvSpPr>
            <a:spLocks noChangeShapeType="1"/>
          </p:cNvSpPr>
          <p:nvPr/>
        </p:nvSpPr>
        <p:spPr bwMode="auto">
          <a:xfrm flipH="1">
            <a:off x="2057400" y="1295400"/>
            <a:ext cx="4724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188640"/>
            <a:ext cx="4392488" cy="7200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БРИТАНСКАЯ ИМПЕРИЯ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(провозглашена в 1876 году)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231031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Колониальная система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1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27784" y="764704"/>
            <a:ext cx="4392488" cy="7200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КОЛОНИАЛЬНЫЕ ВЛАДЕНИЯ ФРАНЦИИ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_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5467350" cy="4752975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410200" y="8382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Arial" pitchFamily="34" charset="0"/>
                <a:cs typeface="Arial" pitchFamily="34" charset="0"/>
              </a:rPr>
              <a:t> Тунис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>
            <a:off x="2362200" y="1143000"/>
            <a:ext cx="426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867400" y="12192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Arial" pitchFamily="34" charset="0"/>
                <a:cs typeface="Arial" pitchFamily="34" charset="0"/>
              </a:rPr>
              <a:t> Марокко</a:t>
            </a: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1752600" y="1447800"/>
            <a:ext cx="4876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410200" y="16764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 Алжир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1905000" y="1905000"/>
            <a:ext cx="4572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5486400" y="22098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Arial" pitchFamily="34" charset="0"/>
                <a:cs typeface="Arial" pitchFamily="34" charset="0"/>
              </a:rPr>
              <a:t> Западная</a:t>
            </a:r>
          </a:p>
          <a:p>
            <a:pPr algn="ctr"/>
            <a:r>
              <a:rPr lang="ru-RU" sz="2000" b="1">
                <a:latin typeface="Arial" pitchFamily="34" charset="0"/>
                <a:cs typeface="Arial" pitchFamily="34" charset="0"/>
              </a:rPr>
              <a:t>Африка</a:t>
            </a: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2133600" y="2286000"/>
            <a:ext cx="434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5638800" y="2667000"/>
            <a:ext cx="350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Arial" pitchFamily="34" charset="0"/>
                <a:cs typeface="Arial" pitchFamily="34" charset="0"/>
              </a:rPr>
              <a:t> Экваториальная</a:t>
            </a:r>
          </a:p>
          <a:p>
            <a:pPr algn="ctr"/>
            <a:r>
              <a:rPr lang="ru-RU" sz="2000" b="1">
                <a:latin typeface="Arial" pitchFamily="34" charset="0"/>
                <a:cs typeface="Arial" pitchFamily="34" charset="0"/>
              </a:rPr>
              <a:t>Африка</a:t>
            </a: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>
            <a:off x="2819400" y="3200400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67744" y="188640"/>
            <a:ext cx="4392488" cy="7200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КОЛОНИАЛЬНЫЕ ВЛАДЕНИЯ ФРАНЦИИ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6138664" y="4488160"/>
            <a:ext cx="289783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Мадагаскар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4104208" y="4716760"/>
            <a:ext cx="2556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2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2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5" grpId="0" animBg="1"/>
      <p:bldP spid="12297" grpId="0" animBg="1"/>
      <p:bldP spid="12299" grpId="0" animBg="1"/>
      <p:bldP spid="12301" grpId="0" animBg="1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1_8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" y="990600"/>
            <a:ext cx="5476875" cy="4714875"/>
          </a:xfrm>
          <a:prstGeom prst="rect">
            <a:avLst/>
          </a:prstGeom>
          <a:noFill/>
          <a:ln>
            <a:noFill/>
          </a:ln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531296" y="160784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Индокитай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2520200" y="1887488"/>
            <a:ext cx="3960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188640"/>
            <a:ext cx="4392488" cy="7200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КОЛОНИАЛЬНЫЕ ВЛАДЕНИЯ ФРАНЦИИ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231031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Колониальная система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1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27784" y="692696"/>
            <a:ext cx="4392488" cy="7200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КОЛОНИАЛЬНЫЕ ВЛАДЕНИЯ ГЕРМАНСКОЙ ИМПЕРИИ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колон  раздел Африки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" y="1052736"/>
            <a:ext cx="6552000" cy="5698846"/>
          </a:xfrm>
          <a:prstGeom prst="rect">
            <a:avLst/>
          </a:prstGeom>
          <a:noFill/>
        </p:spPr>
      </p:pic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6395392" y="1524000"/>
            <a:ext cx="250128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 Гвинея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1475656" y="1700808"/>
            <a:ext cx="5616624" cy="18924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6395392" y="2057400"/>
            <a:ext cx="250128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Arial" pitchFamily="34" charset="0"/>
                <a:cs typeface="Arial" pitchFamily="34" charset="0"/>
              </a:rPr>
              <a:t> Того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H="1">
            <a:off x="2051720" y="2204864"/>
            <a:ext cx="5256584" cy="12241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6319192" y="2590800"/>
            <a:ext cx="250128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Arial" pitchFamily="34" charset="0"/>
                <a:cs typeface="Arial" pitchFamily="34" charset="0"/>
              </a:rPr>
              <a:t> Камерун</a:t>
            </a:r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flipH="1">
            <a:off x="2771800" y="2780928"/>
            <a:ext cx="4176464" cy="792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6395392" y="3276600"/>
            <a:ext cx="250128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Восточная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Африка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flipH="1">
            <a:off x="3995936" y="3573016"/>
            <a:ext cx="2880320" cy="792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6535216" y="4128120"/>
            <a:ext cx="250128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Юго-Западная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Африка</a:t>
            </a:r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 flipH="1">
            <a:off x="3059832" y="4293096"/>
            <a:ext cx="3744416" cy="12961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267744" y="188640"/>
            <a:ext cx="4392488" cy="7200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КОЛОНИАЛЬНЫЕ ВЛАДЕНИЯ ГЕРМАНСКОЙ ИМПЕРИИ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7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7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7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7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 animBg="1"/>
      <p:bldP spid="27663" grpId="0" animBg="1"/>
      <p:bldP spid="27665" grpId="0" animBg="1"/>
      <p:bldP spid="27667" grpId="0" animBg="1"/>
      <p:bldP spid="2766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231031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2. Многонациональные империи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1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  <p:pic>
        <p:nvPicPr>
          <p:cNvPr id="6" name="Рисунок 5" descr="Austria-hunga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068960"/>
            <a:ext cx="5939608" cy="3456384"/>
          </a:xfrm>
          <a:prstGeom prst="rect">
            <a:avLst/>
          </a:prstGeom>
        </p:spPr>
      </p:pic>
      <p:pic>
        <p:nvPicPr>
          <p:cNvPr id="7" name="Рисунок 6" descr="osztrk-magyar_birodalmi_kzpcm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908720"/>
            <a:ext cx="4104000" cy="25593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7784" y="692696"/>
            <a:ext cx="4392488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АВСТРО-ВЕНГРИЯ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231031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2. Многонациональные империи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1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  <p:pic>
        <p:nvPicPr>
          <p:cNvPr id="6" name="Рисунок 5" descr="Austria-hungary.png"/>
          <p:cNvPicPr>
            <a:picLocks noChangeAspect="1"/>
          </p:cNvPicPr>
          <p:nvPr/>
        </p:nvPicPr>
        <p:blipFill>
          <a:blip r:embed="rId3" cstate="print"/>
          <a:srcRect t="4167"/>
          <a:stretch>
            <a:fillRect/>
          </a:stretch>
        </p:blipFill>
        <p:spPr>
          <a:xfrm>
            <a:off x="5076056" y="3284984"/>
            <a:ext cx="3350291" cy="3312368"/>
          </a:xfrm>
          <a:prstGeom prst="rect">
            <a:avLst/>
          </a:prstGeom>
        </p:spPr>
      </p:pic>
      <p:pic>
        <p:nvPicPr>
          <p:cNvPr id="7" name="Рисунок 6" descr="osztrk-magyar_birodalmi_kzpcm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980728"/>
            <a:ext cx="2080778" cy="25593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7784" y="692696"/>
            <a:ext cx="4392488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ОСМАНСКАЯ ИМПЕРИЯ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231031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2. Многонациональные империи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1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  <p:pic>
        <p:nvPicPr>
          <p:cNvPr id="6" name="Рисунок 5" descr="Austria-hungary.png"/>
          <p:cNvPicPr>
            <a:picLocks noChangeAspect="1"/>
          </p:cNvPicPr>
          <p:nvPr/>
        </p:nvPicPr>
        <p:blipFill>
          <a:blip r:embed="rId3" cstate="print"/>
          <a:srcRect l="4299" t="8147" r="5431" b="16518"/>
          <a:stretch>
            <a:fillRect/>
          </a:stretch>
        </p:blipFill>
        <p:spPr>
          <a:xfrm>
            <a:off x="1547664" y="3284984"/>
            <a:ext cx="4480000" cy="2880000"/>
          </a:xfrm>
          <a:prstGeom prst="rect">
            <a:avLst/>
          </a:prstGeom>
        </p:spPr>
      </p:pic>
      <p:pic>
        <p:nvPicPr>
          <p:cNvPr id="7" name="Рисунок 6" descr="osztrk-magyar_birodalmi_kzpcm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3284984"/>
            <a:ext cx="2592000" cy="28577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7784" y="692696"/>
            <a:ext cx="4392488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РОССИЙСКАЯ ИМПЕРИЯ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231031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2. Многонациональные империи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osztrk-magyar_birodalmi_kzpc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104000" cy="2559357"/>
          </a:xfrm>
          <a:prstGeom prst="rect">
            <a:avLst/>
          </a:prstGeom>
        </p:spPr>
      </p:pic>
      <p:pic>
        <p:nvPicPr>
          <p:cNvPr id="6" name="Рисунок 5" descr="osztrk-magyar_birodalmi_kzpc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340768"/>
            <a:ext cx="2080778" cy="2559357"/>
          </a:xfrm>
          <a:prstGeom prst="rect">
            <a:avLst/>
          </a:prstGeom>
        </p:spPr>
      </p:pic>
      <p:pic>
        <p:nvPicPr>
          <p:cNvPr id="7" name="Рисунок 6" descr="osztrk-magyar_birodalmi_kzpcm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4488" y="1353151"/>
            <a:ext cx="2340000" cy="25799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7784" y="692696"/>
            <a:ext cx="4392488" cy="5760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СХОЖИЕ ПРОЦЕССЫ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077072"/>
            <a:ext cx="8640960" cy="5760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Начинает формироваться национальное самосознание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797152"/>
            <a:ext cx="8640960" cy="79208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Возникают политические партии, требующие национальной независимости и собственной государственности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23528" y="2564904"/>
            <a:ext cx="835292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I.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Государства и народы на карте мира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231031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3. Формы правления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3861048"/>
            <a:ext cx="4392488" cy="292494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РЕСПУБЛИКА –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форма государственного правления, при которой все высшие органы государственной власти либо избираются, либо формируются общенациональными представительными учреждениями</a:t>
            </a:r>
          </a:p>
        </p:txBody>
      </p:sp>
      <p:pic>
        <p:nvPicPr>
          <p:cNvPr id="6" name="Рисунок 5" descr="FRANCEL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548680"/>
            <a:ext cx="3348000" cy="30419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95936" y="1484784"/>
            <a:ext cx="2736304" cy="57606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ФРАНЦИЯ</a:t>
            </a:r>
          </a:p>
        </p:txBody>
      </p:sp>
      <p:pic>
        <p:nvPicPr>
          <p:cNvPr id="8" name="Рисунок 7" descr="SWITZERL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988841"/>
            <a:ext cx="3708000" cy="221929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36096" y="2708920"/>
            <a:ext cx="2736304" cy="57606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ШВЕЙЦАРИЯ</a:t>
            </a:r>
          </a:p>
        </p:txBody>
      </p:sp>
      <p:pic>
        <p:nvPicPr>
          <p:cNvPr id="10" name="Рисунок 9" descr="USAL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7580" y="476672"/>
            <a:ext cx="4671588" cy="258929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1520" y="1124744"/>
            <a:ext cx="2736304" cy="57606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США</a:t>
            </a:r>
          </a:p>
        </p:txBody>
      </p:sp>
      <p:pic>
        <p:nvPicPr>
          <p:cNvPr id="12" name="Рисунок 11" descr="ARGENTIL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413532">
            <a:off x="2174297" y="3544122"/>
            <a:ext cx="1584000" cy="310558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rot="1679176">
            <a:off x="2495315" y="3717033"/>
            <a:ext cx="504056" cy="201622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АРГЕНТИНА</a:t>
            </a:r>
          </a:p>
        </p:txBody>
      </p:sp>
      <p:pic>
        <p:nvPicPr>
          <p:cNvPr id="14" name="Рисунок 13" descr="BRAZILL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521510"/>
            <a:ext cx="2556000" cy="285981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03920" y="4169582"/>
            <a:ext cx="1791816" cy="57606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БРАЗИЛИЯ</a:t>
            </a:r>
          </a:p>
        </p:txBody>
      </p:sp>
      <p:pic>
        <p:nvPicPr>
          <p:cNvPr id="16" name="Рисунок 15" descr="MEXOCOL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1818734"/>
            <a:ext cx="3024000" cy="254637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 rot="8958992">
            <a:off x="1278619" y="1942768"/>
            <a:ext cx="504056" cy="201622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МЕКСИКА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231031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3. Формы правления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4221088"/>
            <a:ext cx="4608512" cy="194421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КОНСТИТУЦИОННАЯ МОНАРХИЯ –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монархия, при которой власть монарха ограничена конституцией, неписаным правом или традициями</a:t>
            </a:r>
          </a:p>
        </p:txBody>
      </p:sp>
      <p:pic>
        <p:nvPicPr>
          <p:cNvPr id="18" name="Рисунок 17" descr="UKL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2" y="31404"/>
            <a:ext cx="3564000" cy="346960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 rot="9660672">
            <a:off x="1683674" y="430890"/>
            <a:ext cx="639688" cy="2852936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ВЕЛИКОБРИТАНИЯ</a:t>
            </a:r>
          </a:p>
        </p:txBody>
      </p:sp>
      <p:pic>
        <p:nvPicPr>
          <p:cNvPr id="20" name="Рисунок 19" descr="GERMANYL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106916"/>
            <a:ext cx="2628000" cy="275108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403648" y="4941168"/>
            <a:ext cx="2736304" cy="57606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ГЕРМАНИЯ</a:t>
            </a:r>
          </a:p>
        </p:txBody>
      </p:sp>
      <p:pic>
        <p:nvPicPr>
          <p:cNvPr id="22" name="Рисунок 21" descr="SPAINS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96966"/>
            <a:ext cx="3132000" cy="232572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rot="1853102">
            <a:off x="513697" y="3703651"/>
            <a:ext cx="2736304" cy="57606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ИСПАНИЯ</a:t>
            </a:r>
          </a:p>
        </p:txBody>
      </p:sp>
      <p:pic>
        <p:nvPicPr>
          <p:cNvPr id="24" name="Рисунок 23" descr="SWEDENL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1340768"/>
            <a:ext cx="2016000" cy="293022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 rot="1722828">
            <a:off x="4294430" y="1030989"/>
            <a:ext cx="639688" cy="2852936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ШВЕЦИЯ</a:t>
            </a:r>
          </a:p>
        </p:txBody>
      </p:sp>
      <p:pic>
        <p:nvPicPr>
          <p:cNvPr id="26" name="Рисунок 25" descr="NORWAYL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76160" y="476672"/>
            <a:ext cx="3636000" cy="307933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 rot="1722828">
            <a:off x="3214310" y="741827"/>
            <a:ext cx="639688" cy="2852936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НОРВЕГИЯ</a:t>
            </a:r>
          </a:p>
        </p:txBody>
      </p:sp>
      <p:pic>
        <p:nvPicPr>
          <p:cNvPr id="28" name="Рисунок 27" descr="BELGIUMJ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1720" y="3068960"/>
            <a:ext cx="2412000" cy="1544116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 rot="1782828">
            <a:off x="1870577" y="3565221"/>
            <a:ext cx="2736304" cy="57606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БЕЛЬГИЯ</a:t>
            </a:r>
          </a:p>
        </p:txBody>
      </p:sp>
      <p:pic>
        <p:nvPicPr>
          <p:cNvPr id="30" name="Рисунок 29" descr="JAPANL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0000" y="0"/>
            <a:ext cx="2484000" cy="4729709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 rot="9059451">
            <a:off x="7239862" y="693854"/>
            <a:ext cx="639688" cy="2852936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ЯПОНИЯ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21" grpId="0"/>
      <p:bldP spid="23" grpId="0"/>
      <p:bldP spid="25" grpId="0"/>
      <p:bldP spid="27" grpId="0"/>
      <p:bldP spid="29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3356992"/>
            <a:ext cx="4608512" cy="24482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АБСОЛЮТНАЯ  МОНАРХИЯ –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разновидность монархической формы правления, при которой вся полнота государственной (законодательной, исполнительной, судебной), а иногда и духовной (религиозной) принадлежит одному человеку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3568" y="231031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3. Формы правления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RUSSIAL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8748000" cy="28284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83768" y="1556792"/>
            <a:ext cx="2736304" cy="57606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  О  С  С  И  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23528" y="2564904"/>
            <a:ext cx="835292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II.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Научно-технический прогресс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231031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1. Революция в физике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roentgengr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3952875" cy="45720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932040" y="1916832"/>
            <a:ext cx="3960440" cy="24482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Открытие электромагнитных волн и икс-лучей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43608" y="5469031"/>
            <a:ext cx="25922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Вильгельм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Конрад Рентген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(1845-1923)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231031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1. Революция в физике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roentgengr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014" y="908720"/>
            <a:ext cx="3423919" cy="45720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7704" y="5589240"/>
            <a:ext cx="30243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Мария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Склодовская-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Кюри (1867-1934)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1916832"/>
            <a:ext cx="3960440" cy="24482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Открытие радиоактивности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5496" y="5661248"/>
            <a:ext cx="23762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Пьер Кюри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(1859-1906)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231031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1. Революция в физике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roentgengr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925" y="908720"/>
            <a:ext cx="3054096" cy="45720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71600" y="5589240"/>
            <a:ext cx="26726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Эрнест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Резерфорд</a:t>
            </a:r>
          </a:p>
          <a:p>
            <a:pPr algn="ctr"/>
            <a:r>
              <a:rPr lang="vi-VN" sz="2400" b="1" dirty="0" smtClean="0">
                <a:latin typeface="Arial" pitchFamily="34" charset="0"/>
                <a:cs typeface="Arial" pitchFamily="34" charset="0"/>
              </a:rPr>
              <a:t> (1871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1937)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1916832"/>
            <a:ext cx="3960440" cy="24482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Модель строения атома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231031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1. Революция в физике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roentgengr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3054096" cy="4291469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7152" y="5229200"/>
            <a:ext cx="26726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Макс Планк 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(1858-1947)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1916832"/>
            <a:ext cx="2304256" cy="24482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Квантовая теория и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механика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roentgengro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5958" y="1517883"/>
            <a:ext cx="3034372" cy="4291469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237712" y="5910371"/>
            <a:ext cx="26726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Нильс Бор 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(1885-1962)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231031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1. Революция в физике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roentgengr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4248000" cy="28320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584" y="4581128"/>
            <a:ext cx="32403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Альберт Эйнштейн</a:t>
            </a:r>
          </a:p>
          <a:p>
            <a:pPr algn="ctr"/>
            <a:r>
              <a:rPr lang="vi-VN" sz="2400" b="1" dirty="0" smtClean="0">
                <a:latin typeface="Arial" pitchFamily="34" charset="0"/>
                <a:cs typeface="Arial" pitchFamily="34" charset="0"/>
              </a:rPr>
              <a:t>(187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9-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19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55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)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1628800"/>
            <a:ext cx="3960440" cy="24482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Теория относительности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231031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1. Революция в физике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roentgengr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925" y="1096777"/>
            <a:ext cx="3240000" cy="445128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71600" y="5589240"/>
            <a:ext cx="26726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Альфред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Нобель</a:t>
            </a:r>
          </a:p>
          <a:p>
            <a:pPr algn="ctr"/>
            <a:r>
              <a:rPr lang="vi-VN" sz="2400" b="1" dirty="0" smtClean="0">
                <a:latin typeface="Arial" pitchFamily="34" charset="0"/>
                <a:cs typeface="Arial" pitchFamily="34" charset="0"/>
              </a:rPr>
              <a:t>(18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33-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896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)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1916832"/>
            <a:ext cx="3960440" cy="24482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1901 год –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начало присуждения Нобелевских премий по физике, химии, биологии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231031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Колониальная система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1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7984" y="4941168"/>
            <a:ext cx="4392488" cy="172819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КОЛОНИАЛЬНАЯ СИСТЕМА –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система господства группы промышленно-развитых стран (метрополий) над остальным миром</a:t>
            </a:r>
            <a:endParaRPr lang="ru-RU" sz="20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142852"/>
            <a:ext cx="8352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2. Быстрое внедрение открытий и изобретений в производство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CAH5OW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4325546" cy="27720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6" name="Рисунок 5" descr="avtomobil_ford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356992"/>
            <a:ext cx="4195694" cy="32400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932040" y="1340768"/>
            <a:ext cx="3960440" cy="79208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Использование двигателей внутреннего сгорания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2276872"/>
            <a:ext cx="3960440" cy="100811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Внедрение технологий, основанных на применении электричества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3429000"/>
            <a:ext cx="3960440" cy="79208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Начало производства искусственных материалов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231031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3. Изменения в быту и жизни людей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299002172_usa_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645024"/>
            <a:ext cx="2447405" cy="31320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8" name="Рисунок 7" descr="f_189384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717032"/>
            <a:ext cx="5219700" cy="305752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39552" y="980728"/>
            <a:ext cx="8352928" cy="79208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Разработаны препараты против холеры, туберкулеза и других болезней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844824"/>
            <a:ext cx="8352928" cy="50405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Появились новые виды транспорта в городах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420888"/>
            <a:ext cx="8352928" cy="50405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Использование электричества в быту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2996952"/>
            <a:ext cx="8352928" cy="50405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Использование лифтов и телефонов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231031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4. Развитие транспорта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299002172_usa_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49291"/>
            <a:ext cx="4248000" cy="2708709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8" name="Рисунок 7" descr="f_189384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4496" y="4077073"/>
            <a:ext cx="4572000" cy="2767933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39552" y="980728"/>
            <a:ext cx="8352928" cy="5760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Протяженность ж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 1900 по 1913 гг. увеличилась в 1,5 раза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700808"/>
            <a:ext cx="8352928" cy="50405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США построены 4 </a:t>
            </a: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трансамериканские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ж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348880"/>
            <a:ext cx="8352928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России в 1904 году завершено строительство Транссибирской ж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(7 тыс. км)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3212976"/>
            <a:ext cx="8352928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Расширено морское сообщение. В 1914 году построен Панамский канал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23528" y="2564904"/>
            <a:ext cx="83529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III.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Империи и империализм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oentgengr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12696"/>
            <a:ext cx="3054096" cy="4181762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7152" y="5550331"/>
            <a:ext cx="26726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Д.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Гобсон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(1858-1940)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35968" y="188640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1. Два подхода к сущности империализма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1196752"/>
            <a:ext cx="4752528" cy="540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ЧЕРТЫ ИМПЕРИАЛИЗМА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038600" y="2908176"/>
            <a:ext cx="480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Распространение британских </a:t>
            </a:r>
          </a:p>
          <a:p>
            <a:pPr algn="ctr"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традиций на другие страны и народы</a:t>
            </a:r>
          </a:p>
          <a:p>
            <a:pPr algn="ctr"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приносят неисчислимые выгоды </a:t>
            </a:r>
          </a:p>
          <a:p>
            <a:pPr algn="ctr"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виде справедливых законов,</a:t>
            </a:r>
          </a:p>
          <a:p>
            <a:pPr algn="ctr"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умелой торговли, </a:t>
            </a:r>
          </a:p>
          <a:p>
            <a:pPr algn="ctr"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разумного управления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231031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1. Два подхода к сущности империализма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roentgengr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75030"/>
            <a:ext cx="1908000" cy="250822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512" y="3573016"/>
            <a:ext cx="17281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Карл Маркс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(1818-1883)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roentgengross.jpg"/>
          <p:cNvPicPr>
            <a:picLocks noChangeAspect="1"/>
          </p:cNvPicPr>
          <p:nvPr/>
        </p:nvPicPr>
        <p:blipFill>
          <a:blip r:embed="rId3" cstate="print"/>
          <a:srcRect l="12521" r="6794"/>
          <a:stretch>
            <a:fillRect/>
          </a:stretch>
        </p:blipFill>
        <p:spPr>
          <a:xfrm>
            <a:off x="1907704" y="2420888"/>
            <a:ext cx="1764000" cy="2306409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03648" y="4869160"/>
            <a:ext cx="26726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В.И. Ленин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(1870-1924)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038600" y="1981200"/>
            <a:ext cx="480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1. Господство финансовой олигархии;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038600" y="2357438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2. Преобладание вывоза капитала над</a:t>
            </a:r>
          </a:p>
          <a:p>
            <a:pPr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вывозом товаров;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067944" y="29718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3. Экономический раздел мира</a:t>
            </a:r>
          </a:p>
          <a:p>
            <a:pPr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на сферы влияния;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4067944" y="3581400"/>
            <a:ext cx="502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4. Территориальный раздел мира;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4067944" y="42672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5. Установление тесной связи </a:t>
            </a:r>
          </a:p>
          <a:p>
            <a:pPr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финансовой олигархии с </a:t>
            </a:r>
          </a:p>
          <a:p>
            <a:pPr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правительством.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51920" y="1196752"/>
            <a:ext cx="4752528" cy="540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ЧЕРТЫ ИМПЕРИАЛИЗМА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231031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2. Особенности империализма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71992" y="1052736"/>
            <a:ext cx="4357688" cy="5334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latin typeface="Arial" pitchFamily="34" charset="0"/>
                <a:cs typeface="Arial" pitchFamily="34" charset="0"/>
              </a:rPr>
              <a:t>ПОЛОЖИТЕЛЬНЫЕ 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ПОСЛЕДСТВИЯ</a:t>
            </a:r>
            <a:endParaRPr lang="ru-RU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4716015" y="1052736"/>
            <a:ext cx="4320000" cy="5334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latin typeface="Arial" pitchFamily="34" charset="0"/>
                <a:cs typeface="Arial" pitchFamily="34" charset="0"/>
              </a:rPr>
              <a:t>ОТРИЦАТЕЛЬНЫЕ 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ПОСЛЕДСТВИЯ</a:t>
            </a:r>
            <a:endParaRPr lang="ru-RU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992" y="1772816"/>
            <a:ext cx="4428000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Применение антимонопольного законодательства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992" y="2564904"/>
            <a:ext cx="4428000" cy="129614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Совершенствование транспортных средств, расширение сети ж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морских путей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992" y="4005064"/>
            <a:ext cx="4428000" cy="79208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Интенсивное освоение богатств отдаленных территорий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80504" y="1772816"/>
            <a:ext cx="4320000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Господство крупных монополий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80504" y="2348880"/>
            <a:ext cx="4320000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Новые колониальные захваты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2924944"/>
            <a:ext cx="4320000" cy="393305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Войны за передел мира: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1898 – война США и Испании;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Германия включается в колониальный раздел Африки;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Италия захватывает колонии в Африке;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Япония укрепляется на Дальнем Востоке;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1899-1902 – Англо-бурская война;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1904-05 – </a:t>
            </a: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Руссско-японская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война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23528" y="2564904"/>
            <a:ext cx="83529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IV.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Проблемы модернизации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51520" y="2457368"/>
            <a:ext cx="4320000" cy="42840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234546" y="4562574"/>
            <a:ext cx="4212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>
            <a:off x="216000" y="4507532"/>
            <a:ext cx="4356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23528" y="1412887"/>
            <a:ext cx="2339752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МОДЕРНИЗАЦИЯ</a:t>
            </a:r>
          </a:p>
        </p:txBody>
      </p:sp>
      <p:sp>
        <p:nvSpPr>
          <p:cNvPr id="9" name="Овал 8"/>
          <p:cNvSpPr/>
          <p:nvPr/>
        </p:nvSpPr>
        <p:spPr>
          <a:xfrm>
            <a:off x="4716016" y="2457368"/>
            <a:ext cx="4320000" cy="4284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4699042" y="4526094"/>
            <a:ext cx="4212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>
            <a:off x="4680496" y="4545601"/>
            <a:ext cx="4356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971600" y="4257568"/>
            <a:ext cx="295232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ТРАДИЦИОННОЕ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ОБЩЕСТВО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80112" y="4257568"/>
            <a:ext cx="331236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ИНДУСТРИАЛЬНОЕ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ОБЩЕСТВО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0800000" flipH="1" flipV="1">
            <a:off x="3995937" y="4041656"/>
            <a:ext cx="1548000" cy="1008000"/>
          </a:xfrm>
          <a:prstGeom prst="rightArrow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ПЕРЕХОД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0800000" flipH="1" flipV="1">
            <a:off x="2771800" y="1196864"/>
            <a:ext cx="1548000" cy="1008000"/>
          </a:xfrm>
          <a:prstGeom prst="rightArrow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27984" y="1052736"/>
            <a:ext cx="4392488" cy="122413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процессы обновления традиционного общества, вступающего на путь движения к обществу современного типа и совершенствование последнего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/>
      <p:bldP spid="13" grpId="0"/>
      <p:bldP spid="14" grpId="0" animBg="1"/>
      <p:bldP spid="15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51520" y="2457368"/>
            <a:ext cx="4320000" cy="42840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234546" y="4562574"/>
            <a:ext cx="4212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>
            <a:off x="216000" y="4507532"/>
            <a:ext cx="4356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691680" y="44624"/>
            <a:ext cx="6192688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ПУТИ РАЗВИТИЯ СТРАН В ЭПОХУ МОДЕРНИЗАЦИИ</a:t>
            </a:r>
          </a:p>
        </p:txBody>
      </p:sp>
      <p:sp>
        <p:nvSpPr>
          <p:cNvPr id="9" name="Овал 8"/>
          <p:cNvSpPr/>
          <p:nvPr/>
        </p:nvSpPr>
        <p:spPr>
          <a:xfrm>
            <a:off x="4716016" y="2457368"/>
            <a:ext cx="4320000" cy="4284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4699042" y="4526094"/>
            <a:ext cx="4212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>
            <a:off x="4680496" y="4545601"/>
            <a:ext cx="4356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971600" y="4257568"/>
            <a:ext cx="295232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ТРАДИЦИОННОЕ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ОБЩЕСТВО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80112" y="4257568"/>
            <a:ext cx="331236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ИНДУСТРИАЛЬНОЕ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ОБЩЕСТВО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0800000" flipH="1" flipV="1">
            <a:off x="3995937" y="4041656"/>
            <a:ext cx="1548000" cy="1008000"/>
          </a:xfrm>
          <a:prstGeom prst="rightArrow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ПЕРЕХОД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6200000" flipH="1" flipV="1">
            <a:off x="1619640" y="476705"/>
            <a:ext cx="432000" cy="1008000"/>
          </a:xfrm>
          <a:prstGeom prst="rightArrow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008" y="1268760"/>
            <a:ext cx="2844000" cy="12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Консервация традиционных порядков</a:t>
            </a:r>
          </a:p>
        </p:txBody>
      </p:sp>
      <p:sp>
        <p:nvSpPr>
          <p:cNvPr id="17" name="Стрелка вправо 16"/>
          <p:cNvSpPr/>
          <p:nvPr/>
        </p:nvSpPr>
        <p:spPr>
          <a:xfrm rot="16200000" flipH="1" flipV="1">
            <a:off x="4319432" y="476704"/>
            <a:ext cx="432000" cy="1008000"/>
          </a:xfrm>
          <a:prstGeom prst="rightArrow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68160" y="1268759"/>
            <a:ext cx="2844000" cy="12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Внешнее подражание западным образцам</a:t>
            </a:r>
          </a:p>
        </p:txBody>
      </p:sp>
      <p:sp>
        <p:nvSpPr>
          <p:cNvPr id="19" name="Стрелка вправо 18"/>
          <p:cNvSpPr/>
          <p:nvPr/>
        </p:nvSpPr>
        <p:spPr>
          <a:xfrm rot="16200000" flipH="1" flipV="1">
            <a:off x="7452288" y="476704"/>
            <a:ext cx="432000" cy="1008000"/>
          </a:xfrm>
          <a:prstGeom prst="rightArrow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92496" y="1268759"/>
            <a:ext cx="2844000" cy="12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Интенсивное освоение европейских достижений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231031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Колониальная система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1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7984" y="4437112"/>
            <a:ext cx="4392488" cy="22322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КОЛО́НИЯ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—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это зависимая территория, находящаяся под властью иностранного государства (метрополии), без самостоятельной политической и экономической власти, управляемая на основе особого режима.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98438"/>
            <a:ext cx="2971800" cy="4572000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295400" y="6094238"/>
            <a:ext cx="152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Император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Муцухито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(1852-1920)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644008" y="1905000"/>
            <a:ext cx="3352800" cy="9906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Передача власти</a:t>
            </a:r>
          </a:p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Муцухито (1868-1912)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648200" y="3276600"/>
            <a:ext cx="3352800" cy="12954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Начало реформ, коренным</a:t>
            </a:r>
          </a:p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образом преобразовавших</a:t>
            </a:r>
          </a:p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Японию</a:t>
            </a:r>
          </a:p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 (РЕВОЛЮЦИЯ МЕЙДЗИ)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3568" y="97673"/>
            <a:ext cx="8352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III.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Традиционные общества Востока в условиях европейской колонизации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908720"/>
            <a:ext cx="6840760" cy="540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ОСОБЕННОСТЬ МОДЕРНИЗАЦИИ ЯПОНИИ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19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2238"/>
            <a:ext cx="2971800" cy="4572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971600" y="6094238"/>
            <a:ext cx="152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Император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Муцухито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(1852-1920)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610000" y="2284238"/>
            <a:ext cx="5334000" cy="6096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u="sng">
                <a:latin typeface="Arial" pitchFamily="34" charset="0"/>
                <a:cs typeface="Arial" pitchFamily="34" charset="0"/>
              </a:rPr>
              <a:t>АГРАРНАЯ</a:t>
            </a:r>
          </a:p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Установила частную собственность на землю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3610000" y="3122438"/>
            <a:ext cx="5334000" cy="6096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u="sng">
                <a:latin typeface="Arial" pitchFamily="34" charset="0"/>
                <a:cs typeface="Arial" pitchFamily="34" charset="0"/>
              </a:rPr>
              <a:t>АДМИНИСТРАТИВНАЯ</a:t>
            </a:r>
          </a:p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Уничтожила власть князей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3563888" y="1628800"/>
            <a:ext cx="5328592" cy="42683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РЕФОРМЫ МЭЙДЗИ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3610000" y="3960638"/>
            <a:ext cx="5334000" cy="6096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u="sng">
                <a:latin typeface="Arial" pitchFamily="34" charset="0"/>
                <a:cs typeface="Arial" pitchFamily="34" charset="0"/>
              </a:rPr>
              <a:t>ВОЕННАЯ</a:t>
            </a:r>
          </a:p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Ввела всеобщую воинскую повинность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3610000" y="4798838"/>
            <a:ext cx="5334000" cy="6096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u="sng">
                <a:latin typeface="Arial" pitchFamily="34" charset="0"/>
                <a:cs typeface="Arial" pitchFamily="34" charset="0"/>
              </a:rPr>
              <a:t>СУДЕБНАЯ, ОТМЕНА СОСЛОВИЙ</a:t>
            </a:r>
          </a:p>
        </p:txBody>
      </p:sp>
      <p:sp>
        <p:nvSpPr>
          <p:cNvPr id="12306" name="AutoShape 18"/>
          <p:cNvSpPr>
            <a:spLocks/>
          </p:cNvSpPr>
          <p:nvPr/>
        </p:nvSpPr>
        <p:spPr bwMode="auto">
          <a:xfrm rot="5400000">
            <a:off x="6058718" y="2883520"/>
            <a:ext cx="360363" cy="5562600"/>
          </a:xfrm>
          <a:prstGeom prst="rightBrace">
            <a:avLst>
              <a:gd name="adj1" fmla="val 128634"/>
              <a:gd name="adj2" fmla="val 49963"/>
            </a:avLst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3533800" y="6018038"/>
            <a:ext cx="5334000" cy="6096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Разрушается традиционное общество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83568" y="87015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Опыт успешной модернизации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836712"/>
            <a:ext cx="6840760" cy="540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ОСОБЕННОСТЬ МОДЕРНИЗАЦИИ ЯПОНИИ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nimBg="1"/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231031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Колониальная система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1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7984" y="4437112"/>
            <a:ext cx="4392488" cy="22322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ПРОТЕКТОРА́Т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(лат.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protector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— покровитель) —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форма межгосударственных отношений, при которой одна страна признает над собой верховный суверенитет другой, прежде всего в международных отношениях.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231031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Колониальная система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1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7984" y="4437112"/>
            <a:ext cx="4392488" cy="22322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ДОМИНИО́Н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(англ.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dominion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от лат.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dominium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— владение) — фактически независимое государство в составе Британской империи (ныне — в составе Британского Содружества), признающее главой государства британского монарха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231031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Колониальная система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1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764704"/>
            <a:ext cx="4392488" cy="7200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БРИТАНСКАЯ ИМПЕРИЯ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(провозглашена в 1876 году)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140968"/>
            <a:ext cx="3096344" cy="10801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ТЕРРИТОРИЯ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32,7 млн. км (в 100 раз больше Британии)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3284984"/>
            <a:ext cx="3096344" cy="10801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НАСЕЛЕНИЕ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368 млн. чел. (в 10 раз больше Британии)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1_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5467350" cy="4752975"/>
          </a:xfrm>
          <a:prstGeom prst="rect">
            <a:avLst/>
          </a:prstGeom>
          <a:noFill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410200" y="8382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 Египет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3276600" y="1143000"/>
            <a:ext cx="3352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410200" y="12192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Arial" pitchFamily="34" charset="0"/>
                <a:cs typeface="Arial" pitchFamily="34" charset="0"/>
              </a:rPr>
              <a:t> Судан</a:t>
            </a: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3429000" y="1447800"/>
            <a:ext cx="3200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5410200" y="16764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Arial" pitchFamily="34" charset="0"/>
                <a:cs typeface="Arial" pitchFamily="34" charset="0"/>
              </a:rPr>
              <a:t> Нигерия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2209800" y="1905000"/>
            <a:ext cx="42672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5410200" y="21336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Arial" pitchFamily="34" charset="0"/>
                <a:cs typeface="Arial" pitchFamily="34" charset="0"/>
              </a:rPr>
              <a:t> Сомали</a:t>
            </a: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>
            <a:off x="3962400" y="2286000"/>
            <a:ext cx="2514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5410200" y="25908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Arial" pitchFamily="34" charset="0"/>
                <a:cs typeface="Arial" pitchFamily="34" charset="0"/>
              </a:rPr>
              <a:t> Уганда</a:t>
            </a: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H="1">
            <a:off x="3352800" y="2819400"/>
            <a:ext cx="3200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5410200" y="29718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Arial" pitchFamily="34" charset="0"/>
                <a:cs typeface="Arial" pitchFamily="34" charset="0"/>
              </a:rPr>
              <a:t> Кения</a:t>
            </a: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H="1">
            <a:off x="3581400" y="3200400"/>
            <a:ext cx="3048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5486400" y="3810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 Капская колония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Наталь</a:t>
            </a:r>
          </a:p>
          <a:p>
            <a:pPr algn="ctr"/>
            <a:r>
              <a:rPr lang="ru-RU" sz="2000" b="1" dirty="0" err="1">
                <a:latin typeface="Arial" pitchFamily="34" charset="0"/>
                <a:cs typeface="Arial" pitchFamily="34" charset="0"/>
              </a:rPr>
              <a:t>Басутоленд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H="1">
            <a:off x="2971800" y="4038600"/>
            <a:ext cx="3048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267744" y="188640"/>
            <a:ext cx="4392488" cy="7200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БРИТАНСКАЯ ИМПЕРИЯ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(провозглашена в 1876 году)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0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0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0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0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9" grpId="0" animBg="1"/>
      <p:bldP spid="10251" grpId="0" animBg="1"/>
      <p:bldP spid="10253" grpId="0" animBg="1"/>
      <p:bldP spid="10255" grpId="0" animBg="1"/>
      <p:bldP spid="10257" grpId="0" animBg="1"/>
      <p:bldP spid="1025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1_8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" y="990600"/>
            <a:ext cx="5476875" cy="4714875"/>
          </a:xfrm>
          <a:prstGeom prst="rect">
            <a:avLst/>
          </a:prstGeom>
          <a:noFill/>
          <a:ln>
            <a:noFill/>
          </a:ln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410200" y="8382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Arial" pitchFamily="34" charset="0"/>
                <a:cs typeface="Arial" pitchFamily="34" charset="0"/>
              </a:rPr>
              <a:t> Индия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>
            <a:off x="1447800" y="1143000"/>
            <a:ext cx="5181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410200" y="14478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Arial" pitchFamily="34" charset="0"/>
                <a:cs typeface="Arial" pitchFamily="34" charset="0"/>
              </a:rPr>
              <a:t> Бирма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2057400" y="1676400"/>
            <a:ext cx="4495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410200" y="23622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Arial" pitchFamily="34" charset="0"/>
                <a:cs typeface="Arial" pitchFamily="34" charset="0"/>
              </a:rPr>
              <a:t> Новая Гвинея</a:t>
            </a: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3962400" y="2590800"/>
            <a:ext cx="2057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5410200" y="3048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Arial" pitchFamily="34" charset="0"/>
                <a:cs typeface="Arial" pitchFamily="34" charset="0"/>
              </a:rPr>
              <a:t> Австралия</a:t>
            </a: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3810000" y="3200400"/>
            <a:ext cx="25146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5562600" y="36576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Arial" pitchFamily="34" charset="0"/>
                <a:cs typeface="Arial" pitchFamily="34" charset="0"/>
              </a:rPr>
              <a:t> Новая Зеландия</a:t>
            </a: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4724400" y="3962400"/>
            <a:ext cx="1295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67744" y="188640"/>
            <a:ext cx="4392488" cy="7200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БРИТАНСКАЯ ИМПЕРИЯ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(провозглашена в 1876 году)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5" grpId="0" animBg="1"/>
      <p:bldP spid="9227" grpId="0" animBg="1"/>
      <p:bldP spid="9229" grpId="0" animBg="1"/>
      <p:bldP spid="9231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948</Words>
  <Application>Microsoft Office PowerPoint</Application>
  <PresentationFormat>Экран (4:3)</PresentationFormat>
  <Paragraphs>229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Тема: «Мир в начале века»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«Мир в начале века»</dc:title>
  <cp:lastModifiedBy>Татьяна Макарова</cp:lastModifiedBy>
  <cp:revision>42</cp:revision>
  <dcterms:modified xsi:type="dcterms:W3CDTF">2016-08-31T20:21:16Z</dcterms:modified>
</cp:coreProperties>
</file>