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327" r:id="rId5"/>
    <p:sldId id="260" r:id="rId6"/>
    <p:sldId id="289" r:id="rId7"/>
    <p:sldId id="328" r:id="rId8"/>
    <p:sldId id="261" r:id="rId9"/>
    <p:sldId id="299" r:id="rId10"/>
    <p:sldId id="262" r:id="rId11"/>
    <p:sldId id="263" r:id="rId12"/>
    <p:sldId id="264" r:id="rId13"/>
    <p:sldId id="313" r:id="rId14"/>
    <p:sldId id="265" r:id="rId15"/>
    <p:sldId id="266" r:id="rId16"/>
    <p:sldId id="291" r:id="rId17"/>
    <p:sldId id="267" r:id="rId18"/>
    <p:sldId id="268" r:id="rId19"/>
    <p:sldId id="287" r:id="rId20"/>
    <p:sldId id="282" r:id="rId21"/>
    <p:sldId id="269" r:id="rId22"/>
    <p:sldId id="284" r:id="rId23"/>
    <p:sldId id="270" r:id="rId24"/>
    <p:sldId id="272" r:id="rId25"/>
    <p:sldId id="271" r:id="rId26"/>
    <p:sldId id="273" r:id="rId27"/>
    <p:sldId id="274" r:id="rId28"/>
    <p:sldId id="275" r:id="rId29"/>
    <p:sldId id="276" r:id="rId30"/>
    <p:sldId id="280" r:id="rId31"/>
    <p:sldId id="281" r:id="rId32"/>
    <p:sldId id="277" r:id="rId33"/>
    <p:sldId id="324" r:id="rId34"/>
    <p:sldId id="278" r:id="rId35"/>
    <p:sldId id="320" r:id="rId36"/>
    <p:sldId id="309" r:id="rId37"/>
    <p:sldId id="311" r:id="rId38"/>
    <p:sldId id="312" r:id="rId39"/>
    <p:sldId id="314" r:id="rId40"/>
    <p:sldId id="316" r:id="rId41"/>
    <p:sldId id="318" r:id="rId42"/>
    <p:sldId id="303" r:id="rId43"/>
    <p:sldId id="305" r:id="rId44"/>
    <p:sldId id="306" r:id="rId45"/>
    <p:sldId id="304" r:id="rId46"/>
    <p:sldId id="319" r:id="rId47"/>
    <p:sldId id="307" r:id="rId48"/>
    <p:sldId id="321" r:id="rId49"/>
    <p:sldId id="322" r:id="rId5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BD"/>
    <a:srgbClr val="ADA7FB"/>
    <a:srgbClr val="85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C716E-B97D-4936-8730-968FCDAA06F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92B82D8-6F80-4052-97BA-2A977AECBB8C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002060"/>
              </a:solidFill>
            </a:rPr>
            <a:t>фасад, входная группа и </a:t>
          </a:r>
          <a:r>
            <a:rPr lang="ru-RU" sz="2000" b="1" dirty="0" err="1" smtClean="0">
              <a:solidFill>
                <a:srgbClr val="002060"/>
              </a:solidFill>
            </a:rPr>
            <a:t>присалонная</a:t>
          </a:r>
          <a:r>
            <a:rPr lang="ru-RU" sz="2000" b="1" dirty="0" smtClean="0">
              <a:solidFill>
                <a:srgbClr val="002060"/>
              </a:solidFill>
            </a:rPr>
            <a:t> территория</a:t>
          </a:r>
          <a:endParaRPr lang="ru-RU" sz="2000" dirty="0"/>
        </a:p>
      </dgm:t>
    </dgm:pt>
    <dgm:pt modelId="{2EF9D51D-6797-4008-8B95-61D54F6918E6}" type="parTrans" cxnId="{28147630-B1EF-449F-8BFE-C378C5929231}">
      <dgm:prSet/>
      <dgm:spPr/>
      <dgm:t>
        <a:bodyPr/>
        <a:lstStyle/>
        <a:p>
          <a:endParaRPr lang="ru-RU"/>
        </a:p>
      </dgm:t>
    </dgm:pt>
    <dgm:pt modelId="{AC4315A8-B8E8-4D81-9373-913FA2D2E1D0}" type="sibTrans" cxnId="{28147630-B1EF-449F-8BFE-C378C5929231}">
      <dgm:prSet/>
      <dgm:spPr/>
      <dgm:t>
        <a:bodyPr/>
        <a:lstStyle/>
        <a:p>
          <a:endParaRPr lang="ru-RU"/>
        </a:p>
      </dgm:t>
    </dgm:pt>
    <dgm:pt modelId="{9284DE26-8269-4F92-A04D-D465D9711C2E}">
      <dgm:prSet phldrT="[Текст]" custT="1"/>
      <dgm:spPr/>
      <dgm:t>
        <a:bodyPr/>
        <a:lstStyle/>
        <a:p>
          <a:pPr algn="just"/>
          <a:endParaRPr lang="ru-RU" sz="2000" b="0" i="0" dirty="0" smtClean="0"/>
        </a:p>
        <a:p>
          <a:pPr algn="just"/>
          <a:r>
            <a:rPr lang="ru-RU" sz="2000" b="1" i="0" dirty="0" smtClean="0">
              <a:solidFill>
                <a:srgbClr val="002060"/>
              </a:solidFill>
            </a:rPr>
            <a:t>внутреннее зонирование и логика движения клиентов</a:t>
          </a:r>
          <a:r>
            <a:rPr lang="ru-RU" sz="2000" b="1" dirty="0" smtClean="0">
              <a:solidFill>
                <a:srgbClr val="002060"/>
              </a:solidFill>
            </a:rPr>
            <a:t/>
          </a:r>
          <a:br>
            <a:rPr lang="ru-RU" sz="2000" b="1" dirty="0" smtClean="0">
              <a:solidFill>
                <a:srgbClr val="002060"/>
              </a:solidFill>
            </a:rPr>
          </a:br>
          <a:endParaRPr lang="ru-RU" sz="2000" b="1" dirty="0">
            <a:solidFill>
              <a:srgbClr val="002060"/>
            </a:solidFill>
          </a:endParaRPr>
        </a:p>
      </dgm:t>
    </dgm:pt>
    <dgm:pt modelId="{83F8FC60-BB98-4BDC-AD15-352B0D5AA9D9}" type="parTrans" cxnId="{BD539826-CCC4-4AF4-84A5-A9ECF6FFAFFF}">
      <dgm:prSet/>
      <dgm:spPr/>
      <dgm:t>
        <a:bodyPr/>
        <a:lstStyle/>
        <a:p>
          <a:endParaRPr lang="ru-RU"/>
        </a:p>
      </dgm:t>
    </dgm:pt>
    <dgm:pt modelId="{F182311E-8C6F-48A8-A6F9-34A653F731E9}" type="sibTrans" cxnId="{BD539826-CCC4-4AF4-84A5-A9ECF6FFAFFF}">
      <dgm:prSet/>
      <dgm:spPr/>
      <dgm:t>
        <a:bodyPr/>
        <a:lstStyle/>
        <a:p>
          <a:endParaRPr lang="ru-RU"/>
        </a:p>
      </dgm:t>
    </dgm:pt>
    <dgm:pt modelId="{0FF09149-226A-402B-9094-D0F91AE2D27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оформление витрин, выкладка продукции на</a:t>
          </a:r>
          <a:endParaRPr lang="ru-RU" sz="2000" dirty="0"/>
        </a:p>
      </dgm:t>
    </dgm:pt>
    <dgm:pt modelId="{5E68A25F-EE8F-4883-A5AF-071CF9E3C4E0}" type="parTrans" cxnId="{3A9A7FA3-05EE-4891-B2FF-452B67213C6D}">
      <dgm:prSet/>
      <dgm:spPr/>
      <dgm:t>
        <a:bodyPr/>
        <a:lstStyle/>
        <a:p>
          <a:endParaRPr lang="ru-RU"/>
        </a:p>
      </dgm:t>
    </dgm:pt>
    <dgm:pt modelId="{1F653CEA-4093-405A-AD2C-47543D5745FD}" type="sibTrans" cxnId="{3A9A7FA3-05EE-4891-B2FF-452B67213C6D}">
      <dgm:prSet/>
      <dgm:spPr/>
      <dgm:t>
        <a:bodyPr/>
        <a:lstStyle/>
        <a:p>
          <a:endParaRPr lang="ru-RU"/>
        </a:p>
      </dgm:t>
    </dgm:pt>
    <dgm:pt modelId="{2408D47F-72C0-4A32-9DDF-CB826C87008F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ассортимент</a:t>
          </a:r>
          <a:endParaRPr lang="ru-RU" sz="2000" b="1" dirty="0">
            <a:solidFill>
              <a:srgbClr val="002060"/>
            </a:solidFill>
          </a:endParaRPr>
        </a:p>
      </dgm:t>
    </dgm:pt>
    <dgm:pt modelId="{18E3F10E-4AC5-49EB-88D5-6286E4B2BDCB}" type="parTrans" cxnId="{F560C543-D52F-46DC-96D7-6F020C31697C}">
      <dgm:prSet/>
      <dgm:spPr/>
      <dgm:t>
        <a:bodyPr/>
        <a:lstStyle/>
        <a:p>
          <a:endParaRPr lang="ru-RU"/>
        </a:p>
      </dgm:t>
    </dgm:pt>
    <dgm:pt modelId="{766C6F4F-5499-4DD0-9ED7-CD9BA9CD7FC2}" type="sibTrans" cxnId="{F560C543-D52F-46DC-96D7-6F020C31697C}">
      <dgm:prSet/>
      <dgm:spPr/>
      <dgm:t>
        <a:bodyPr/>
        <a:lstStyle/>
        <a:p>
          <a:endParaRPr lang="ru-RU"/>
        </a:p>
      </dgm:t>
    </dgm:pt>
    <dgm:pt modelId="{E3FC94F6-D7DE-4795-B5AC-BDF7BF062368}" type="pres">
      <dgm:prSet presAssocID="{65BC716E-B97D-4936-8730-968FCDAA06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436BBF-7D0B-48BA-AC81-75B24B4976F2}" type="pres">
      <dgm:prSet presAssocID="{392B82D8-6F80-4052-97BA-2A977AECBB8C}" presName="parentLin" presStyleCnt="0"/>
      <dgm:spPr/>
    </dgm:pt>
    <dgm:pt modelId="{45F08512-6B6D-478A-8173-1F8DC1498F64}" type="pres">
      <dgm:prSet presAssocID="{392B82D8-6F80-4052-97BA-2A977AECBB8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92440B4-64E3-4E26-968B-6A3A05942E5C}" type="pres">
      <dgm:prSet presAssocID="{392B82D8-6F80-4052-97BA-2A977AECBB8C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6932B-82BB-4D7F-A094-CF28EA5AAB40}" type="pres">
      <dgm:prSet presAssocID="{392B82D8-6F80-4052-97BA-2A977AECBB8C}" presName="negativeSpace" presStyleCnt="0"/>
      <dgm:spPr/>
    </dgm:pt>
    <dgm:pt modelId="{450CD8B4-6B1D-44D3-BAFD-9EC3A95B24F3}" type="pres">
      <dgm:prSet presAssocID="{392B82D8-6F80-4052-97BA-2A977AECBB8C}" presName="childText" presStyleLbl="conFgAcc1" presStyleIdx="0" presStyleCnt="4">
        <dgm:presLayoutVars>
          <dgm:bulletEnabled val="1"/>
        </dgm:presLayoutVars>
      </dgm:prSet>
      <dgm:spPr/>
    </dgm:pt>
    <dgm:pt modelId="{79C2D56F-61A5-470D-8725-8CD788AEC22A}" type="pres">
      <dgm:prSet presAssocID="{AC4315A8-B8E8-4D81-9373-913FA2D2E1D0}" presName="spaceBetweenRectangles" presStyleCnt="0"/>
      <dgm:spPr/>
    </dgm:pt>
    <dgm:pt modelId="{B3E92DC6-CE45-4863-98B8-8461424CFF8B}" type="pres">
      <dgm:prSet presAssocID="{9284DE26-8269-4F92-A04D-D465D9711C2E}" presName="parentLin" presStyleCnt="0"/>
      <dgm:spPr/>
    </dgm:pt>
    <dgm:pt modelId="{9E3E7F54-2D6D-44F6-B8FA-3F7632E82C68}" type="pres">
      <dgm:prSet presAssocID="{9284DE26-8269-4F92-A04D-D465D9711C2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7F338DA-11BC-4004-8089-914898F97680}" type="pres">
      <dgm:prSet presAssocID="{9284DE26-8269-4F92-A04D-D465D9711C2E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B58FF-3E9F-4F34-B908-E354DFDE1F5A}" type="pres">
      <dgm:prSet presAssocID="{9284DE26-8269-4F92-A04D-D465D9711C2E}" presName="negativeSpace" presStyleCnt="0"/>
      <dgm:spPr/>
    </dgm:pt>
    <dgm:pt modelId="{C0A9F17C-0D9B-4750-8AF2-F60838BA5A13}" type="pres">
      <dgm:prSet presAssocID="{9284DE26-8269-4F92-A04D-D465D9711C2E}" presName="childText" presStyleLbl="conFgAcc1" presStyleIdx="1" presStyleCnt="4" custLinFactNeighborX="5882" custLinFactNeighborY="-41803">
        <dgm:presLayoutVars>
          <dgm:bulletEnabled val="1"/>
        </dgm:presLayoutVars>
      </dgm:prSet>
      <dgm:spPr/>
    </dgm:pt>
    <dgm:pt modelId="{273A8068-D66A-4153-A2B7-214F8E02F7E2}" type="pres">
      <dgm:prSet presAssocID="{F182311E-8C6F-48A8-A6F9-34A653F731E9}" presName="spaceBetweenRectangles" presStyleCnt="0"/>
      <dgm:spPr/>
    </dgm:pt>
    <dgm:pt modelId="{C3DD06B4-2C8E-43C1-AFDF-90A303F6DC74}" type="pres">
      <dgm:prSet presAssocID="{2408D47F-72C0-4A32-9DDF-CB826C87008F}" presName="parentLin" presStyleCnt="0"/>
      <dgm:spPr/>
    </dgm:pt>
    <dgm:pt modelId="{67CD418B-76D3-4234-A580-2707B91E7A7B}" type="pres">
      <dgm:prSet presAssocID="{2408D47F-72C0-4A32-9DDF-CB826C87008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997CB0D-E19A-4D98-A3F1-3BE8E2DB7012}" type="pres">
      <dgm:prSet presAssocID="{2408D47F-72C0-4A32-9DDF-CB826C87008F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F884D-8A5F-4C13-B143-7362809C6380}" type="pres">
      <dgm:prSet presAssocID="{2408D47F-72C0-4A32-9DDF-CB826C87008F}" presName="negativeSpace" presStyleCnt="0"/>
      <dgm:spPr/>
    </dgm:pt>
    <dgm:pt modelId="{473C5F45-C029-4142-A9B8-3570632C7D95}" type="pres">
      <dgm:prSet presAssocID="{2408D47F-72C0-4A32-9DDF-CB826C87008F}" presName="childText" presStyleLbl="conFgAcc1" presStyleIdx="2" presStyleCnt="4">
        <dgm:presLayoutVars>
          <dgm:bulletEnabled val="1"/>
        </dgm:presLayoutVars>
      </dgm:prSet>
      <dgm:spPr/>
    </dgm:pt>
    <dgm:pt modelId="{20ECFD89-919B-4386-A8F7-95DFE215571C}" type="pres">
      <dgm:prSet presAssocID="{766C6F4F-5499-4DD0-9ED7-CD9BA9CD7FC2}" presName="spaceBetweenRectangles" presStyleCnt="0"/>
      <dgm:spPr/>
    </dgm:pt>
    <dgm:pt modelId="{DA70ADD9-72E5-4832-82A9-392933128F53}" type="pres">
      <dgm:prSet presAssocID="{0FF09149-226A-402B-9094-D0F91AE2D274}" presName="parentLin" presStyleCnt="0"/>
      <dgm:spPr/>
    </dgm:pt>
    <dgm:pt modelId="{3165C4AB-3C59-4A52-9377-84F52E5AF162}" type="pres">
      <dgm:prSet presAssocID="{0FF09149-226A-402B-9094-D0F91AE2D27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61D53F6-2B4B-4148-9C6A-D1D2455B3F56}" type="pres">
      <dgm:prSet presAssocID="{0FF09149-226A-402B-9094-D0F91AE2D274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93936-9E40-49D4-8EB7-66709B3AF629}" type="pres">
      <dgm:prSet presAssocID="{0FF09149-226A-402B-9094-D0F91AE2D274}" presName="negativeSpace" presStyleCnt="0"/>
      <dgm:spPr/>
    </dgm:pt>
    <dgm:pt modelId="{630B31D0-4848-4882-922E-6411BBEA3391}" type="pres">
      <dgm:prSet presAssocID="{0FF09149-226A-402B-9094-D0F91AE2D27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147630-B1EF-449F-8BFE-C378C5929231}" srcId="{65BC716E-B97D-4936-8730-968FCDAA06FC}" destId="{392B82D8-6F80-4052-97BA-2A977AECBB8C}" srcOrd="0" destOrd="0" parTransId="{2EF9D51D-6797-4008-8B95-61D54F6918E6}" sibTransId="{AC4315A8-B8E8-4D81-9373-913FA2D2E1D0}"/>
    <dgm:cxn modelId="{83C0DFA9-0B31-448D-B244-9FEB97F83F98}" type="presOf" srcId="{65BC716E-B97D-4936-8730-968FCDAA06FC}" destId="{E3FC94F6-D7DE-4795-B5AC-BDF7BF062368}" srcOrd="0" destOrd="0" presId="urn:microsoft.com/office/officeart/2005/8/layout/list1"/>
    <dgm:cxn modelId="{18DE5F43-C2CE-447F-8ACA-44FCFF3B9575}" type="presOf" srcId="{392B82D8-6F80-4052-97BA-2A977AECBB8C}" destId="{692440B4-64E3-4E26-968B-6A3A05942E5C}" srcOrd="1" destOrd="0" presId="urn:microsoft.com/office/officeart/2005/8/layout/list1"/>
    <dgm:cxn modelId="{BD539826-CCC4-4AF4-84A5-A9ECF6FFAFFF}" srcId="{65BC716E-B97D-4936-8730-968FCDAA06FC}" destId="{9284DE26-8269-4F92-A04D-D465D9711C2E}" srcOrd="1" destOrd="0" parTransId="{83F8FC60-BB98-4BDC-AD15-352B0D5AA9D9}" sibTransId="{F182311E-8C6F-48A8-A6F9-34A653F731E9}"/>
    <dgm:cxn modelId="{3F78C17F-7C9E-4FE6-ABF6-7E5FE83CA2FB}" type="presOf" srcId="{9284DE26-8269-4F92-A04D-D465D9711C2E}" destId="{87F338DA-11BC-4004-8089-914898F97680}" srcOrd="1" destOrd="0" presId="urn:microsoft.com/office/officeart/2005/8/layout/list1"/>
    <dgm:cxn modelId="{3A9A7FA3-05EE-4891-B2FF-452B67213C6D}" srcId="{65BC716E-B97D-4936-8730-968FCDAA06FC}" destId="{0FF09149-226A-402B-9094-D0F91AE2D274}" srcOrd="3" destOrd="0" parTransId="{5E68A25F-EE8F-4883-A5AF-071CF9E3C4E0}" sibTransId="{1F653CEA-4093-405A-AD2C-47543D5745FD}"/>
    <dgm:cxn modelId="{964A89FA-0226-4ECD-9369-3B5588B36261}" type="presOf" srcId="{2408D47F-72C0-4A32-9DDF-CB826C87008F}" destId="{7997CB0D-E19A-4D98-A3F1-3BE8E2DB7012}" srcOrd="1" destOrd="0" presId="urn:microsoft.com/office/officeart/2005/8/layout/list1"/>
    <dgm:cxn modelId="{B67ABB77-AC08-4FF9-B649-3999B4D259DD}" type="presOf" srcId="{2408D47F-72C0-4A32-9DDF-CB826C87008F}" destId="{67CD418B-76D3-4234-A580-2707B91E7A7B}" srcOrd="0" destOrd="0" presId="urn:microsoft.com/office/officeart/2005/8/layout/list1"/>
    <dgm:cxn modelId="{3DF56276-7D14-4553-BFBF-8AF27E1F711C}" type="presOf" srcId="{392B82D8-6F80-4052-97BA-2A977AECBB8C}" destId="{45F08512-6B6D-478A-8173-1F8DC1498F64}" srcOrd="0" destOrd="0" presId="urn:microsoft.com/office/officeart/2005/8/layout/list1"/>
    <dgm:cxn modelId="{2E36499B-E654-491B-9632-4EAADB46B6BC}" type="presOf" srcId="{0FF09149-226A-402B-9094-D0F91AE2D274}" destId="{B61D53F6-2B4B-4148-9C6A-D1D2455B3F56}" srcOrd="1" destOrd="0" presId="urn:microsoft.com/office/officeart/2005/8/layout/list1"/>
    <dgm:cxn modelId="{991E7E09-366D-4349-93F5-5E744615CDAB}" type="presOf" srcId="{9284DE26-8269-4F92-A04D-D465D9711C2E}" destId="{9E3E7F54-2D6D-44F6-B8FA-3F7632E82C68}" srcOrd="0" destOrd="0" presId="urn:microsoft.com/office/officeart/2005/8/layout/list1"/>
    <dgm:cxn modelId="{9DD33C58-AECE-4591-B59D-31850E6AF5DB}" type="presOf" srcId="{0FF09149-226A-402B-9094-D0F91AE2D274}" destId="{3165C4AB-3C59-4A52-9377-84F52E5AF162}" srcOrd="0" destOrd="0" presId="urn:microsoft.com/office/officeart/2005/8/layout/list1"/>
    <dgm:cxn modelId="{F560C543-D52F-46DC-96D7-6F020C31697C}" srcId="{65BC716E-B97D-4936-8730-968FCDAA06FC}" destId="{2408D47F-72C0-4A32-9DDF-CB826C87008F}" srcOrd="2" destOrd="0" parTransId="{18E3F10E-4AC5-49EB-88D5-6286E4B2BDCB}" sibTransId="{766C6F4F-5499-4DD0-9ED7-CD9BA9CD7FC2}"/>
    <dgm:cxn modelId="{3888F07E-BD27-42E4-B770-9558A0F3ED59}" type="presParOf" srcId="{E3FC94F6-D7DE-4795-B5AC-BDF7BF062368}" destId="{0E436BBF-7D0B-48BA-AC81-75B24B4976F2}" srcOrd="0" destOrd="0" presId="urn:microsoft.com/office/officeart/2005/8/layout/list1"/>
    <dgm:cxn modelId="{5BAB41A8-A15E-4B10-8ACD-5406069B0500}" type="presParOf" srcId="{0E436BBF-7D0B-48BA-AC81-75B24B4976F2}" destId="{45F08512-6B6D-478A-8173-1F8DC1498F64}" srcOrd="0" destOrd="0" presId="urn:microsoft.com/office/officeart/2005/8/layout/list1"/>
    <dgm:cxn modelId="{36DFA1EB-19C0-4150-89E4-CB49AD7A46E2}" type="presParOf" srcId="{0E436BBF-7D0B-48BA-AC81-75B24B4976F2}" destId="{692440B4-64E3-4E26-968B-6A3A05942E5C}" srcOrd="1" destOrd="0" presId="urn:microsoft.com/office/officeart/2005/8/layout/list1"/>
    <dgm:cxn modelId="{CB5D1900-1D78-47FE-88BE-AB31D84121B3}" type="presParOf" srcId="{E3FC94F6-D7DE-4795-B5AC-BDF7BF062368}" destId="{3EC6932B-82BB-4D7F-A094-CF28EA5AAB40}" srcOrd="1" destOrd="0" presId="urn:microsoft.com/office/officeart/2005/8/layout/list1"/>
    <dgm:cxn modelId="{7EFADDA2-5AF5-4349-9180-1E5B9443B28B}" type="presParOf" srcId="{E3FC94F6-D7DE-4795-B5AC-BDF7BF062368}" destId="{450CD8B4-6B1D-44D3-BAFD-9EC3A95B24F3}" srcOrd="2" destOrd="0" presId="urn:microsoft.com/office/officeart/2005/8/layout/list1"/>
    <dgm:cxn modelId="{7B57A112-A04A-44F5-AC13-2110FD62E91D}" type="presParOf" srcId="{E3FC94F6-D7DE-4795-B5AC-BDF7BF062368}" destId="{79C2D56F-61A5-470D-8725-8CD788AEC22A}" srcOrd="3" destOrd="0" presId="urn:microsoft.com/office/officeart/2005/8/layout/list1"/>
    <dgm:cxn modelId="{51B6EF05-4845-4482-8186-3578CB10EF29}" type="presParOf" srcId="{E3FC94F6-D7DE-4795-B5AC-BDF7BF062368}" destId="{B3E92DC6-CE45-4863-98B8-8461424CFF8B}" srcOrd="4" destOrd="0" presId="urn:microsoft.com/office/officeart/2005/8/layout/list1"/>
    <dgm:cxn modelId="{096240BD-59EB-40C9-9BC7-5686453F5761}" type="presParOf" srcId="{B3E92DC6-CE45-4863-98B8-8461424CFF8B}" destId="{9E3E7F54-2D6D-44F6-B8FA-3F7632E82C68}" srcOrd="0" destOrd="0" presId="urn:microsoft.com/office/officeart/2005/8/layout/list1"/>
    <dgm:cxn modelId="{AB0C7EF1-5628-42B9-B8CF-C7E77FFDFF4A}" type="presParOf" srcId="{B3E92DC6-CE45-4863-98B8-8461424CFF8B}" destId="{87F338DA-11BC-4004-8089-914898F97680}" srcOrd="1" destOrd="0" presId="urn:microsoft.com/office/officeart/2005/8/layout/list1"/>
    <dgm:cxn modelId="{D45E741B-15C0-4BDE-B06E-F073B970E97C}" type="presParOf" srcId="{E3FC94F6-D7DE-4795-B5AC-BDF7BF062368}" destId="{C8CB58FF-3E9F-4F34-B908-E354DFDE1F5A}" srcOrd="5" destOrd="0" presId="urn:microsoft.com/office/officeart/2005/8/layout/list1"/>
    <dgm:cxn modelId="{3CE6ED06-872C-4C9F-9919-55B14CB870C1}" type="presParOf" srcId="{E3FC94F6-D7DE-4795-B5AC-BDF7BF062368}" destId="{C0A9F17C-0D9B-4750-8AF2-F60838BA5A13}" srcOrd="6" destOrd="0" presId="urn:microsoft.com/office/officeart/2005/8/layout/list1"/>
    <dgm:cxn modelId="{4B93F77B-B02F-4E23-836A-C1766F450930}" type="presParOf" srcId="{E3FC94F6-D7DE-4795-B5AC-BDF7BF062368}" destId="{273A8068-D66A-4153-A2B7-214F8E02F7E2}" srcOrd="7" destOrd="0" presId="urn:microsoft.com/office/officeart/2005/8/layout/list1"/>
    <dgm:cxn modelId="{F07808F7-062F-4410-AEA6-E32060C52BE5}" type="presParOf" srcId="{E3FC94F6-D7DE-4795-B5AC-BDF7BF062368}" destId="{C3DD06B4-2C8E-43C1-AFDF-90A303F6DC74}" srcOrd="8" destOrd="0" presId="urn:microsoft.com/office/officeart/2005/8/layout/list1"/>
    <dgm:cxn modelId="{592F7806-5DC3-4F16-9D28-7804C19AA11C}" type="presParOf" srcId="{C3DD06B4-2C8E-43C1-AFDF-90A303F6DC74}" destId="{67CD418B-76D3-4234-A580-2707B91E7A7B}" srcOrd="0" destOrd="0" presId="urn:microsoft.com/office/officeart/2005/8/layout/list1"/>
    <dgm:cxn modelId="{032B190A-C360-429C-8B32-D0872BF22731}" type="presParOf" srcId="{C3DD06B4-2C8E-43C1-AFDF-90A303F6DC74}" destId="{7997CB0D-E19A-4D98-A3F1-3BE8E2DB7012}" srcOrd="1" destOrd="0" presId="urn:microsoft.com/office/officeart/2005/8/layout/list1"/>
    <dgm:cxn modelId="{5A2522F8-CA4B-47F3-B6DC-62200931FCD8}" type="presParOf" srcId="{E3FC94F6-D7DE-4795-B5AC-BDF7BF062368}" destId="{462F884D-8A5F-4C13-B143-7362809C6380}" srcOrd="9" destOrd="0" presId="urn:microsoft.com/office/officeart/2005/8/layout/list1"/>
    <dgm:cxn modelId="{B7BCCDAD-CC89-4F9C-B343-0672F4227EF7}" type="presParOf" srcId="{E3FC94F6-D7DE-4795-B5AC-BDF7BF062368}" destId="{473C5F45-C029-4142-A9B8-3570632C7D95}" srcOrd="10" destOrd="0" presId="urn:microsoft.com/office/officeart/2005/8/layout/list1"/>
    <dgm:cxn modelId="{FA979700-0AF2-43BC-B402-58E35165909C}" type="presParOf" srcId="{E3FC94F6-D7DE-4795-B5AC-BDF7BF062368}" destId="{20ECFD89-919B-4386-A8F7-95DFE215571C}" srcOrd="11" destOrd="0" presId="urn:microsoft.com/office/officeart/2005/8/layout/list1"/>
    <dgm:cxn modelId="{6288A709-63C8-49E7-8AE0-C8EF640775BA}" type="presParOf" srcId="{E3FC94F6-D7DE-4795-B5AC-BDF7BF062368}" destId="{DA70ADD9-72E5-4832-82A9-392933128F53}" srcOrd="12" destOrd="0" presId="urn:microsoft.com/office/officeart/2005/8/layout/list1"/>
    <dgm:cxn modelId="{C744F06D-3E57-4972-B3D0-C599D3E7AD92}" type="presParOf" srcId="{DA70ADD9-72E5-4832-82A9-392933128F53}" destId="{3165C4AB-3C59-4A52-9377-84F52E5AF162}" srcOrd="0" destOrd="0" presId="urn:microsoft.com/office/officeart/2005/8/layout/list1"/>
    <dgm:cxn modelId="{2F44E292-6086-4952-930B-8E2ED3D7B013}" type="presParOf" srcId="{DA70ADD9-72E5-4832-82A9-392933128F53}" destId="{B61D53F6-2B4B-4148-9C6A-D1D2455B3F56}" srcOrd="1" destOrd="0" presId="urn:microsoft.com/office/officeart/2005/8/layout/list1"/>
    <dgm:cxn modelId="{B9D8AEA3-8893-4D43-8421-F6059C809D14}" type="presParOf" srcId="{E3FC94F6-D7DE-4795-B5AC-BDF7BF062368}" destId="{34D93936-9E40-49D4-8EB7-66709B3AF629}" srcOrd="13" destOrd="0" presId="urn:microsoft.com/office/officeart/2005/8/layout/list1"/>
    <dgm:cxn modelId="{A04015F1-CC89-4E7A-8E71-EABCDEEE8436}" type="presParOf" srcId="{E3FC94F6-D7DE-4795-B5AC-BDF7BF062368}" destId="{630B31D0-4848-4882-922E-6411BBEA33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8C9DC-3879-4689-BE3A-196ED6F580F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7E2EE3-C070-4C50-91FA-7E93EABFF808}">
      <dgm:prSet phldrT="[Текст]" custT="1"/>
      <dgm:spPr/>
      <dgm:t>
        <a:bodyPr/>
        <a:lstStyle/>
        <a:p>
          <a:pPr algn="ctr"/>
          <a:r>
            <a:rPr lang="ru-RU" sz="1800" b="0" dirty="0" smtClean="0">
              <a:solidFill>
                <a:srgbClr val="002060"/>
              </a:solidFill>
            </a:rPr>
            <a:t>Витрина для розничных продуктов с подсветкой, расположенная в зоне наиболее частого зрительного контакта с клиентами; группы препаратов должны быть распределены по разным полкам, каждая позиция сопровождается кратким описанием.</a:t>
          </a:r>
          <a:endParaRPr lang="ru-RU" sz="1800" b="0" dirty="0">
            <a:solidFill>
              <a:srgbClr val="002060"/>
            </a:solidFill>
          </a:endParaRPr>
        </a:p>
      </dgm:t>
    </dgm:pt>
    <dgm:pt modelId="{E74ABFC2-1C2B-4E01-898B-2F46B9FB22D8}" type="parTrans" cxnId="{821529A8-0953-41DD-852E-5375FBB792D8}">
      <dgm:prSet/>
      <dgm:spPr/>
      <dgm:t>
        <a:bodyPr/>
        <a:lstStyle/>
        <a:p>
          <a:endParaRPr lang="ru-RU"/>
        </a:p>
      </dgm:t>
    </dgm:pt>
    <dgm:pt modelId="{DE677D25-AFA5-45E9-9FD3-F3132AC6A562}" type="sibTrans" cxnId="{821529A8-0953-41DD-852E-5375FBB792D8}">
      <dgm:prSet/>
      <dgm:spPr/>
      <dgm:t>
        <a:bodyPr/>
        <a:lstStyle/>
        <a:p>
          <a:endParaRPr lang="ru-RU"/>
        </a:p>
      </dgm:t>
    </dgm:pt>
    <dgm:pt modelId="{59D074EF-99FC-47FC-8128-5FE2F5A7C483}">
      <dgm:prSet phldrT="[Текст]" custT="1"/>
      <dgm:spPr>
        <a:solidFill>
          <a:srgbClr val="85CBFF"/>
        </a:solidFill>
      </dgm:spPr>
      <dgm:t>
        <a:bodyPr/>
        <a:lstStyle/>
        <a:p>
          <a:pPr algn="ctr"/>
          <a:r>
            <a:rPr lang="ru-RU" sz="1800" b="0" dirty="0" smtClean="0">
              <a:solidFill>
                <a:srgbClr val="002060"/>
              </a:solidFill>
            </a:rPr>
            <a:t>Прейскурант розничных продаж (отдельный альбом; несколько экземпляров с полным описанием продукции).</a:t>
          </a:r>
          <a:endParaRPr lang="ru-RU" sz="1800" b="0" dirty="0">
            <a:solidFill>
              <a:srgbClr val="002060"/>
            </a:solidFill>
          </a:endParaRPr>
        </a:p>
      </dgm:t>
    </dgm:pt>
    <dgm:pt modelId="{D1934EAF-5402-4A92-9CC4-20498CC80AF1}" type="parTrans" cxnId="{B81C5221-102B-4262-AD91-40342182E744}">
      <dgm:prSet/>
      <dgm:spPr/>
      <dgm:t>
        <a:bodyPr/>
        <a:lstStyle/>
        <a:p>
          <a:endParaRPr lang="ru-RU"/>
        </a:p>
      </dgm:t>
    </dgm:pt>
    <dgm:pt modelId="{EB1D4761-8941-4417-89AC-8587A59985BB}" type="sibTrans" cxnId="{B81C5221-102B-4262-AD91-40342182E744}">
      <dgm:prSet/>
      <dgm:spPr/>
      <dgm:t>
        <a:bodyPr/>
        <a:lstStyle/>
        <a:p>
          <a:endParaRPr lang="ru-RU"/>
        </a:p>
      </dgm:t>
    </dgm:pt>
    <dgm:pt modelId="{7CA90EC3-DFBB-4ED3-9120-40A9B5AB4D7E}">
      <dgm:prSet phldrT="[Текст]" custT="1"/>
      <dgm:spPr>
        <a:solidFill>
          <a:srgbClr val="ADA7FB"/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Отдельные листки (памятки) с описанием конкретных продуктов.</a:t>
          </a:r>
          <a:endParaRPr lang="ru-RU" sz="1800" dirty="0">
            <a:solidFill>
              <a:srgbClr val="002060"/>
            </a:solidFill>
          </a:endParaRPr>
        </a:p>
      </dgm:t>
    </dgm:pt>
    <dgm:pt modelId="{DA707E1C-4208-4629-A28E-4C3B609F317F}" type="parTrans" cxnId="{79EAC254-DEDA-42C4-99FE-BFB8A3C9E8C0}">
      <dgm:prSet/>
      <dgm:spPr/>
      <dgm:t>
        <a:bodyPr/>
        <a:lstStyle/>
        <a:p>
          <a:endParaRPr lang="ru-RU"/>
        </a:p>
      </dgm:t>
    </dgm:pt>
    <dgm:pt modelId="{094C240D-60F2-4CF1-A2EC-F023639B756A}" type="sibTrans" cxnId="{79EAC254-DEDA-42C4-99FE-BFB8A3C9E8C0}">
      <dgm:prSet/>
      <dgm:spPr/>
      <dgm:t>
        <a:bodyPr/>
        <a:lstStyle/>
        <a:p>
          <a:endParaRPr lang="ru-RU"/>
        </a:p>
      </dgm:t>
    </dgm:pt>
    <dgm:pt modelId="{777F5229-4C97-432C-8981-C62D12DFE8F8}" type="pres">
      <dgm:prSet presAssocID="{8538C9DC-3879-4689-BE3A-196ED6F580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F193F-795A-4AB5-A074-EABBEAB36634}" type="pres">
      <dgm:prSet presAssocID="{A77E2EE3-C070-4C50-91FA-7E93EABFF808}" presName="parentLin" presStyleCnt="0"/>
      <dgm:spPr/>
    </dgm:pt>
    <dgm:pt modelId="{95061ED7-D43C-4807-B75B-5A7AFAEAADB8}" type="pres">
      <dgm:prSet presAssocID="{A77E2EE3-C070-4C50-91FA-7E93EABFF80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53988D-6D53-4DB6-B2E8-D8DE1C888973}" type="pres">
      <dgm:prSet presAssocID="{A77E2EE3-C070-4C50-91FA-7E93EABFF808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E71B5-717D-49D2-8608-89FA3861BC36}" type="pres">
      <dgm:prSet presAssocID="{A77E2EE3-C070-4C50-91FA-7E93EABFF808}" presName="negativeSpace" presStyleCnt="0"/>
      <dgm:spPr/>
    </dgm:pt>
    <dgm:pt modelId="{FAC8B4DD-6828-42E0-B7C9-8A5B5264D4A2}" type="pres">
      <dgm:prSet presAssocID="{A77E2EE3-C070-4C50-91FA-7E93EABFF808}" presName="childText" presStyleLbl="conFgAcc1" presStyleIdx="0" presStyleCnt="3">
        <dgm:presLayoutVars>
          <dgm:bulletEnabled val="1"/>
        </dgm:presLayoutVars>
      </dgm:prSet>
      <dgm:spPr/>
    </dgm:pt>
    <dgm:pt modelId="{CCB67C2B-7CC1-456C-9D19-C2A06A5240DB}" type="pres">
      <dgm:prSet presAssocID="{DE677D25-AFA5-45E9-9FD3-F3132AC6A562}" presName="spaceBetweenRectangles" presStyleCnt="0"/>
      <dgm:spPr/>
    </dgm:pt>
    <dgm:pt modelId="{30E2D63F-B7BE-43F2-91BE-866D5B6F1E20}" type="pres">
      <dgm:prSet presAssocID="{59D074EF-99FC-47FC-8128-5FE2F5A7C483}" presName="parentLin" presStyleCnt="0"/>
      <dgm:spPr/>
    </dgm:pt>
    <dgm:pt modelId="{9B5A9546-1CE3-4AED-A4B2-5E65DD488257}" type="pres">
      <dgm:prSet presAssocID="{59D074EF-99FC-47FC-8128-5FE2F5A7C4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3CEE46-3AF2-4082-AA4A-67ACC14EA7D8}" type="pres">
      <dgm:prSet presAssocID="{59D074EF-99FC-47FC-8128-5FE2F5A7C483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389F0-E54C-4467-9D9E-23A0838C8F88}" type="pres">
      <dgm:prSet presAssocID="{59D074EF-99FC-47FC-8128-5FE2F5A7C483}" presName="negativeSpace" presStyleCnt="0"/>
      <dgm:spPr/>
    </dgm:pt>
    <dgm:pt modelId="{95ED4B2C-C3CF-4EC4-ACA9-9566CD556ED2}" type="pres">
      <dgm:prSet presAssocID="{59D074EF-99FC-47FC-8128-5FE2F5A7C483}" presName="childText" presStyleLbl="conFgAcc1" presStyleIdx="1" presStyleCnt="3">
        <dgm:presLayoutVars>
          <dgm:bulletEnabled val="1"/>
        </dgm:presLayoutVars>
      </dgm:prSet>
      <dgm:spPr/>
    </dgm:pt>
    <dgm:pt modelId="{F92850E5-74ED-426A-93A8-D1D794BEABE6}" type="pres">
      <dgm:prSet presAssocID="{EB1D4761-8941-4417-89AC-8587A59985BB}" presName="spaceBetweenRectangles" presStyleCnt="0"/>
      <dgm:spPr/>
    </dgm:pt>
    <dgm:pt modelId="{589B008D-F955-4278-BE73-E10B70DB593E}" type="pres">
      <dgm:prSet presAssocID="{7CA90EC3-DFBB-4ED3-9120-40A9B5AB4D7E}" presName="parentLin" presStyleCnt="0"/>
      <dgm:spPr/>
    </dgm:pt>
    <dgm:pt modelId="{99E3C5D5-0A69-4D07-989D-E12711642AAA}" type="pres">
      <dgm:prSet presAssocID="{7CA90EC3-DFBB-4ED3-9120-40A9B5AB4D7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2224514-A994-44D6-A2B5-C414F87BACF6}" type="pres">
      <dgm:prSet presAssocID="{7CA90EC3-DFBB-4ED3-9120-40A9B5AB4D7E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42848-C4E4-4D62-994F-023F24968F3D}" type="pres">
      <dgm:prSet presAssocID="{7CA90EC3-DFBB-4ED3-9120-40A9B5AB4D7E}" presName="negativeSpace" presStyleCnt="0"/>
      <dgm:spPr/>
    </dgm:pt>
    <dgm:pt modelId="{BDE8A142-C515-4388-876B-50077132C207}" type="pres">
      <dgm:prSet presAssocID="{7CA90EC3-DFBB-4ED3-9120-40A9B5AB4D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7902DD6-D753-4D92-94B3-350A7B200D91}" type="presOf" srcId="{7CA90EC3-DFBB-4ED3-9120-40A9B5AB4D7E}" destId="{02224514-A994-44D6-A2B5-C414F87BACF6}" srcOrd="1" destOrd="0" presId="urn:microsoft.com/office/officeart/2005/8/layout/list1"/>
    <dgm:cxn modelId="{79EAC254-DEDA-42C4-99FE-BFB8A3C9E8C0}" srcId="{8538C9DC-3879-4689-BE3A-196ED6F580F1}" destId="{7CA90EC3-DFBB-4ED3-9120-40A9B5AB4D7E}" srcOrd="2" destOrd="0" parTransId="{DA707E1C-4208-4629-A28E-4C3B609F317F}" sibTransId="{094C240D-60F2-4CF1-A2EC-F023639B756A}"/>
    <dgm:cxn modelId="{B568D6E2-4A3E-4EAF-9461-178525614EE5}" type="presOf" srcId="{59D074EF-99FC-47FC-8128-5FE2F5A7C483}" destId="{9B3CEE46-3AF2-4082-AA4A-67ACC14EA7D8}" srcOrd="1" destOrd="0" presId="urn:microsoft.com/office/officeart/2005/8/layout/list1"/>
    <dgm:cxn modelId="{8E155EDD-9614-4F8F-9B86-1A6B8F996DF4}" type="presOf" srcId="{59D074EF-99FC-47FC-8128-5FE2F5A7C483}" destId="{9B5A9546-1CE3-4AED-A4B2-5E65DD488257}" srcOrd="0" destOrd="0" presId="urn:microsoft.com/office/officeart/2005/8/layout/list1"/>
    <dgm:cxn modelId="{B81C5221-102B-4262-AD91-40342182E744}" srcId="{8538C9DC-3879-4689-BE3A-196ED6F580F1}" destId="{59D074EF-99FC-47FC-8128-5FE2F5A7C483}" srcOrd="1" destOrd="0" parTransId="{D1934EAF-5402-4A92-9CC4-20498CC80AF1}" sibTransId="{EB1D4761-8941-4417-89AC-8587A59985BB}"/>
    <dgm:cxn modelId="{504E1C10-5DE5-479E-AC25-88EF2F212C30}" type="presOf" srcId="{8538C9DC-3879-4689-BE3A-196ED6F580F1}" destId="{777F5229-4C97-432C-8981-C62D12DFE8F8}" srcOrd="0" destOrd="0" presId="urn:microsoft.com/office/officeart/2005/8/layout/list1"/>
    <dgm:cxn modelId="{3C996CE8-F017-468C-A716-B4DD9B6ED24E}" type="presOf" srcId="{7CA90EC3-DFBB-4ED3-9120-40A9B5AB4D7E}" destId="{99E3C5D5-0A69-4D07-989D-E12711642AAA}" srcOrd="0" destOrd="0" presId="urn:microsoft.com/office/officeart/2005/8/layout/list1"/>
    <dgm:cxn modelId="{0C64EAEF-2302-4B2A-9513-67CC196EB14F}" type="presOf" srcId="{A77E2EE3-C070-4C50-91FA-7E93EABFF808}" destId="{95061ED7-D43C-4807-B75B-5A7AFAEAADB8}" srcOrd="0" destOrd="0" presId="urn:microsoft.com/office/officeart/2005/8/layout/list1"/>
    <dgm:cxn modelId="{821529A8-0953-41DD-852E-5375FBB792D8}" srcId="{8538C9DC-3879-4689-BE3A-196ED6F580F1}" destId="{A77E2EE3-C070-4C50-91FA-7E93EABFF808}" srcOrd="0" destOrd="0" parTransId="{E74ABFC2-1C2B-4E01-898B-2F46B9FB22D8}" sibTransId="{DE677D25-AFA5-45E9-9FD3-F3132AC6A562}"/>
    <dgm:cxn modelId="{D2D3C20E-CD09-4926-9DF8-EFE36DFAE2A3}" type="presOf" srcId="{A77E2EE3-C070-4C50-91FA-7E93EABFF808}" destId="{D753988D-6D53-4DB6-B2E8-D8DE1C888973}" srcOrd="1" destOrd="0" presId="urn:microsoft.com/office/officeart/2005/8/layout/list1"/>
    <dgm:cxn modelId="{D3AA6A19-2BED-472E-9A08-3BC6CFAED464}" type="presParOf" srcId="{777F5229-4C97-432C-8981-C62D12DFE8F8}" destId="{F00F193F-795A-4AB5-A074-EABBEAB36634}" srcOrd="0" destOrd="0" presId="urn:microsoft.com/office/officeart/2005/8/layout/list1"/>
    <dgm:cxn modelId="{E481C7FB-F018-41B0-BF17-59287D0B6D9C}" type="presParOf" srcId="{F00F193F-795A-4AB5-A074-EABBEAB36634}" destId="{95061ED7-D43C-4807-B75B-5A7AFAEAADB8}" srcOrd="0" destOrd="0" presId="urn:microsoft.com/office/officeart/2005/8/layout/list1"/>
    <dgm:cxn modelId="{240458F9-56AB-4DA1-80EA-BFEF9734B8AE}" type="presParOf" srcId="{F00F193F-795A-4AB5-A074-EABBEAB36634}" destId="{D753988D-6D53-4DB6-B2E8-D8DE1C888973}" srcOrd="1" destOrd="0" presId="urn:microsoft.com/office/officeart/2005/8/layout/list1"/>
    <dgm:cxn modelId="{915B4E7A-64D7-402D-BC54-52EBCB80BB92}" type="presParOf" srcId="{777F5229-4C97-432C-8981-C62D12DFE8F8}" destId="{BF8E71B5-717D-49D2-8608-89FA3861BC36}" srcOrd="1" destOrd="0" presId="urn:microsoft.com/office/officeart/2005/8/layout/list1"/>
    <dgm:cxn modelId="{5312D3D7-EE7E-4686-976C-F211E7B7FB1D}" type="presParOf" srcId="{777F5229-4C97-432C-8981-C62D12DFE8F8}" destId="{FAC8B4DD-6828-42E0-B7C9-8A5B5264D4A2}" srcOrd="2" destOrd="0" presId="urn:microsoft.com/office/officeart/2005/8/layout/list1"/>
    <dgm:cxn modelId="{9D513CD5-22AF-4F71-AC80-C011C08A495D}" type="presParOf" srcId="{777F5229-4C97-432C-8981-C62D12DFE8F8}" destId="{CCB67C2B-7CC1-456C-9D19-C2A06A5240DB}" srcOrd="3" destOrd="0" presId="urn:microsoft.com/office/officeart/2005/8/layout/list1"/>
    <dgm:cxn modelId="{10797C72-CACE-407D-9436-10E5A228FDFE}" type="presParOf" srcId="{777F5229-4C97-432C-8981-C62D12DFE8F8}" destId="{30E2D63F-B7BE-43F2-91BE-866D5B6F1E20}" srcOrd="4" destOrd="0" presId="urn:microsoft.com/office/officeart/2005/8/layout/list1"/>
    <dgm:cxn modelId="{0C3E25F4-84F0-4966-9FA2-522C9E1C51B9}" type="presParOf" srcId="{30E2D63F-B7BE-43F2-91BE-866D5B6F1E20}" destId="{9B5A9546-1CE3-4AED-A4B2-5E65DD488257}" srcOrd="0" destOrd="0" presId="urn:microsoft.com/office/officeart/2005/8/layout/list1"/>
    <dgm:cxn modelId="{6A83635B-B401-45D1-97E4-4CEAD12854A8}" type="presParOf" srcId="{30E2D63F-B7BE-43F2-91BE-866D5B6F1E20}" destId="{9B3CEE46-3AF2-4082-AA4A-67ACC14EA7D8}" srcOrd="1" destOrd="0" presId="urn:microsoft.com/office/officeart/2005/8/layout/list1"/>
    <dgm:cxn modelId="{BD2E4028-F9CC-4FDD-9E7A-7ACAC7460839}" type="presParOf" srcId="{777F5229-4C97-432C-8981-C62D12DFE8F8}" destId="{97B389F0-E54C-4467-9D9E-23A0838C8F88}" srcOrd="5" destOrd="0" presId="urn:microsoft.com/office/officeart/2005/8/layout/list1"/>
    <dgm:cxn modelId="{AD55D59D-BA26-4A7B-B55E-F87C0F204E8A}" type="presParOf" srcId="{777F5229-4C97-432C-8981-C62D12DFE8F8}" destId="{95ED4B2C-C3CF-4EC4-ACA9-9566CD556ED2}" srcOrd="6" destOrd="0" presId="urn:microsoft.com/office/officeart/2005/8/layout/list1"/>
    <dgm:cxn modelId="{F3EE377C-0C32-4C11-B5A5-14283335574C}" type="presParOf" srcId="{777F5229-4C97-432C-8981-C62D12DFE8F8}" destId="{F92850E5-74ED-426A-93A8-D1D794BEABE6}" srcOrd="7" destOrd="0" presId="urn:microsoft.com/office/officeart/2005/8/layout/list1"/>
    <dgm:cxn modelId="{7B362FE2-C132-4DF7-A903-F47986AF4681}" type="presParOf" srcId="{777F5229-4C97-432C-8981-C62D12DFE8F8}" destId="{589B008D-F955-4278-BE73-E10B70DB593E}" srcOrd="8" destOrd="0" presId="urn:microsoft.com/office/officeart/2005/8/layout/list1"/>
    <dgm:cxn modelId="{E405142A-8BE1-4F41-86F7-4EA77DE80A10}" type="presParOf" srcId="{589B008D-F955-4278-BE73-E10B70DB593E}" destId="{99E3C5D5-0A69-4D07-989D-E12711642AAA}" srcOrd="0" destOrd="0" presId="urn:microsoft.com/office/officeart/2005/8/layout/list1"/>
    <dgm:cxn modelId="{0A729AB8-3FC8-4F9F-BBBF-72FF07B98005}" type="presParOf" srcId="{589B008D-F955-4278-BE73-E10B70DB593E}" destId="{02224514-A994-44D6-A2B5-C414F87BACF6}" srcOrd="1" destOrd="0" presId="urn:microsoft.com/office/officeart/2005/8/layout/list1"/>
    <dgm:cxn modelId="{98348734-BF3F-4945-AF3C-F9C7B1E6CF30}" type="presParOf" srcId="{777F5229-4C97-432C-8981-C62D12DFE8F8}" destId="{E6F42848-C4E4-4D62-994F-023F24968F3D}" srcOrd="9" destOrd="0" presId="urn:microsoft.com/office/officeart/2005/8/layout/list1"/>
    <dgm:cxn modelId="{424371C3-20AC-4167-8326-25D9D5680E8E}" type="presParOf" srcId="{777F5229-4C97-432C-8981-C62D12DFE8F8}" destId="{BDE8A142-C515-4388-876B-50077132C2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8C9DC-3879-4689-BE3A-196ED6F580F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7E2EE3-C070-4C50-91FA-7E93EABFF808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rgbClr val="002060"/>
              </a:solidFill>
            </a:rPr>
            <a:t>База данных клиентов с отдельным отчетом о покупках розничных товаров каждым  клиентом.</a:t>
          </a:r>
          <a:endParaRPr lang="ru-RU" sz="1800" b="0" dirty="0">
            <a:solidFill>
              <a:srgbClr val="002060"/>
            </a:solidFill>
          </a:endParaRPr>
        </a:p>
      </dgm:t>
    </dgm:pt>
    <dgm:pt modelId="{E74ABFC2-1C2B-4E01-898B-2F46B9FB22D8}" type="parTrans" cxnId="{821529A8-0953-41DD-852E-5375FBB792D8}">
      <dgm:prSet/>
      <dgm:spPr/>
      <dgm:t>
        <a:bodyPr/>
        <a:lstStyle/>
        <a:p>
          <a:endParaRPr lang="ru-RU"/>
        </a:p>
      </dgm:t>
    </dgm:pt>
    <dgm:pt modelId="{DE677D25-AFA5-45E9-9FD3-F3132AC6A562}" type="sibTrans" cxnId="{821529A8-0953-41DD-852E-5375FBB792D8}">
      <dgm:prSet/>
      <dgm:spPr/>
      <dgm:t>
        <a:bodyPr/>
        <a:lstStyle/>
        <a:p>
          <a:endParaRPr lang="ru-RU"/>
        </a:p>
      </dgm:t>
    </dgm:pt>
    <dgm:pt modelId="{59D074EF-99FC-47FC-8128-5FE2F5A7C483}">
      <dgm:prSet phldrT="[Текст]" custT="1"/>
      <dgm:spPr>
        <a:solidFill>
          <a:srgbClr val="85CBFF"/>
        </a:solidFill>
      </dgm:spPr>
      <dgm:t>
        <a:bodyPr/>
        <a:lstStyle/>
        <a:p>
          <a:pPr algn="ctr"/>
          <a:r>
            <a:rPr lang="ru-RU" sz="1800" dirty="0" smtClean="0">
              <a:solidFill>
                <a:srgbClr val="002060"/>
              </a:solidFill>
            </a:rPr>
            <a:t>Периодическое анкетирование клиентов (что нравится, что нет, какие препараты, по их мнению, должны быть представлены и пр.) – не реже одного раза в квартал.</a:t>
          </a:r>
          <a:endParaRPr lang="ru-RU" sz="1800" b="0" dirty="0">
            <a:solidFill>
              <a:srgbClr val="002060"/>
            </a:solidFill>
          </a:endParaRPr>
        </a:p>
      </dgm:t>
    </dgm:pt>
    <dgm:pt modelId="{D1934EAF-5402-4A92-9CC4-20498CC80AF1}" type="parTrans" cxnId="{B81C5221-102B-4262-AD91-40342182E744}">
      <dgm:prSet/>
      <dgm:spPr/>
      <dgm:t>
        <a:bodyPr/>
        <a:lstStyle/>
        <a:p>
          <a:endParaRPr lang="ru-RU"/>
        </a:p>
      </dgm:t>
    </dgm:pt>
    <dgm:pt modelId="{EB1D4761-8941-4417-89AC-8587A59985BB}" type="sibTrans" cxnId="{B81C5221-102B-4262-AD91-40342182E744}">
      <dgm:prSet/>
      <dgm:spPr/>
      <dgm:t>
        <a:bodyPr/>
        <a:lstStyle/>
        <a:p>
          <a:endParaRPr lang="ru-RU"/>
        </a:p>
      </dgm:t>
    </dgm:pt>
    <dgm:pt modelId="{7CA90EC3-DFBB-4ED3-9120-40A9B5AB4D7E}">
      <dgm:prSet phldrT="[Текст]" custT="1"/>
      <dgm:spPr>
        <a:solidFill>
          <a:srgbClr val="ADA7FB"/>
        </a:solidFill>
      </dgm:spPr>
      <dgm:t>
        <a:bodyPr/>
        <a:lstStyle/>
        <a:p>
          <a:pPr algn="ctr"/>
          <a:r>
            <a:rPr lang="ru-RU" sz="1800" dirty="0" smtClean="0">
              <a:solidFill>
                <a:srgbClr val="002060"/>
              </a:solidFill>
            </a:rPr>
            <a:t>Пробники (желательно всех продуктов) – идеальный вариант бонуса или подарка клиенту (а не раздача-разворовывание сотрудниками).</a:t>
          </a:r>
          <a:endParaRPr lang="ru-RU" sz="1800" dirty="0">
            <a:solidFill>
              <a:srgbClr val="002060"/>
            </a:solidFill>
          </a:endParaRPr>
        </a:p>
      </dgm:t>
    </dgm:pt>
    <dgm:pt modelId="{DA707E1C-4208-4629-A28E-4C3B609F317F}" type="parTrans" cxnId="{79EAC254-DEDA-42C4-99FE-BFB8A3C9E8C0}">
      <dgm:prSet/>
      <dgm:spPr/>
      <dgm:t>
        <a:bodyPr/>
        <a:lstStyle/>
        <a:p>
          <a:endParaRPr lang="ru-RU"/>
        </a:p>
      </dgm:t>
    </dgm:pt>
    <dgm:pt modelId="{094C240D-60F2-4CF1-A2EC-F023639B756A}" type="sibTrans" cxnId="{79EAC254-DEDA-42C4-99FE-BFB8A3C9E8C0}">
      <dgm:prSet/>
      <dgm:spPr/>
      <dgm:t>
        <a:bodyPr/>
        <a:lstStyle/>
        <a:p>
          <a:endParaRPr lang="ru-RU"/>
        </a:p>
      </dgm:t>
    </dgm:pt>
    <dgm:pt modelId="{61642DC5-7926-475D-A618-BB44106D0175}">
      <dgm:prSet custT="1"/>
      <dgm:spPr>
        <a:solidFill>
          <a:srgbClr val="FFF7BD"/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Регулярная смена модельного ряда: смена дизайна витрины и расположения продуктов, появление новых позиций и проч.</a:t>
          </a:r>
          <a:endParaRPr lang="ru-RU" sz="1800" dirty="0">
            <a:solidFill>
              <a:srgbClr val="002060"/>
            </a:solidFill>
          </a:endParaRPr>
        </a:p>
      </dgm:t>
    </dgm:pt>
    <dgm:pt modelId="{D8F258E7-6F36-4EE0-8C42-0B0C3B74382C}" type="parTrans" cxnId="{0F25AE85-B996-4FAA-9F1A-1D91232B1181}">
      <dgm:prSet/>
      <dgm:spPr/>
      <dgm:t>
        <a:bodyPr/>
        <a:lstStyle/>
        <a:p>
          <a:endParaRPr lang="ru-RU"/>
        </a:p>
      </dgm:t>
    </dgm:pt>
    <dgm:pt modelId="{09598F58-A288-4B6D-AE8F-B5A824141A46}" type="sibTrans" cxnId="{0F25AE85-B996-4FAA-9F1A-1D91232B1181}">
      <dgm:prSet/>
      <dgm:spPr/>
      <dgm:t>
        <a:bodyPr/>
        <a:lstStyle/>
        <a:p>
          <a:endParaRPr lang="ru-RU"/>
        </a:p>
      </dgm:t>
    </dgm:pt>
    <dgm:pt modelId="{777F5229-4C97-432C-8981-C62D12DFE8F8}" type="pres">
      <dgm:prSet presAssocID="{8538C9DC-3879-4689-BE3A-196ED6F580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F193F-795A-4AB5-A074-EABBEAB36634}" type="pres">
      <dgm:prSet presAssocID="{A77E2EE3-C070-4C50-91FA-7E93EABFF808}" presName="parentLin" presStyleCnt="0"/>
      <dgm:spPr/>
    </dgm:pt>
    <dgm:pt modelId="{95061ED7-D43C-4807-B75B-5A7AFAEAADB8}" type="pres">
      <dgm:prSet presAssocID="{A77E2EE3-C070-4C50-91FA-7E93EABFF80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753988D-6D53-4DB6-B2E8-D8DE1C888973}" type="pres">
      <dgm:prSet presAssocID="{A77E2EE3-C070-4C50-91FA-7E93EABFF808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E71B5-717D-49D2-8608-89FA3861BC36}" type="pres">
      <dgm:prSet presAssocID="{A77E2EE3-C070-4C50-91FA-7E93EABFF808}" presName="negativeSpace" presStyleCnt="0"/>
      <dgm:spPr/>
    </dgm:pt>
    <dgm:pt modelId="{FAC8B4DD-6828-42E0-B7C9-8A5B5264D4A2}" type="pres">
      <dgm:prSet presAssocID="{A77E2EE3-C070-4C50-91FA-7E93EABFF808}" presName="childText" presStyleLbl="conFgAcc1" presStyleIdx="0" presStyleCnt="4">
        <dgm:presLayoutVars>
          <dgm:bulletEnabled val="1"/>
        </dgm:presLayoutVars>
      </dgm:prSet>
      <dgm:spPr/>
    </dgm:pt>
    <dgm:pt modelId="{CCB67C2B-7CC1-456C-9D19-C2A06A5240DB}" type="pres">
      <dgm:prSet presAssocID="{DE677D25-AFA5-45E9-9FD3-F3132AC6A562}" presName="spaceBetweenRectangles" presStyleCnt="0"/>
      <dgm:spPr/>
    </dgm:pt>
    <dgm:pt modelId="{30E2D63F-B7BE-43F2-91BE-866D5B6F1E20}" type="pres">
      <dgm:prSet presAssocID="{59D074EF-99FC-47FC-8128-5FE2F5A7C483}" presName="parentLin" presStyleCnt="0"/>
      <dgm:spPr/>
    </dgm:pt>
    <dgm:pt modelId="{9B5A9546-1CE3-4AED-A4B2-5E65DD488257}" type="pres">
      <dgm:prSet presAssocID="{59D074EF-99FC-47FC-8128-5FE2F5A7C48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B3CEE46-3AF2-4082-AA4A-67ACC14EA7D8}" type="pres">
      <dgm:prSet presAssocID="{59D074EF-99FC-47FC-8128-5FE2F5A7C483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389F0-E54C-4467-9D9E-23A0838C8F88}" type="pres">
      <dgm:prSet presAssocID="{59D074EF-99FC-47FC-8128-5FE2F5A7C483}" presName="negativeSpace" presStyleCnt="0"/>
      <dgm:spPr/>
    </dgm:pt>
    <dgm:pt modelId="{95ED4B2C-C3CF-4EC4-ACA9-9566CD556ED2}" type="pres">
      <dgm:prSet presAssocID="{59D074EF-99FC-47FC-8128-5FE2F5A7C483}" presName="childText" presStyleLbl="conFgAcc1" presStyleIdx="1" presStyleCnt="4">
        <dgm:presLayoutVars>
          <dgm:bulletEnabled val="1"/>
        </dgm:presLayoutVars>
      </dgm:prSet>
      <dgm:spPr/>
    </dgm:pt>
    <dgm:pt modelId="{F92850E5-74ED-426A-93A8-D1D794BEABE6}" type="pres">
      <dgm:prSet presAssocID="{EB1D4761-8941-4417-89AC-8587A59985BB}" presName="spaceBetweenRectangles" presStyleCnt="0"/>
      <dgm:spPr/>
    </dgm:pt>
    <dgm:pt modelId="{589B008D-F955-4278-BE73-E10B70DB593E}" type="pres">
      <dgm:prSet presAssocID="{7CA90EC3-DFBB-4ED3-9120-40A9B5AB4D7E}" presName="parentLin" presStyleCnt="0"/>
      <dgm:spPr/>
    </dgm:pt>
    <dgm:pt modelId="{99E3C5D5-0A69-4D07-989D-E12711642AAA}" type="pres">
      <dgm:prSet presAssocID="{7CA90EC3-DFBB-4ED3-9120-40A9B5AB4D7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2224514-A994-44D6-A2B5-C414F87BACF6}" type="pres">
      <dgm:prSet presAssocID="{7CA90EC3-DFBB-4ED3-9120-40A9B5AB4D7E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42848-C4E4-4D62-994F-023F24968F3D}" type="pres">
      <dgm:prSet presAssocID="{7CA90EC3-DFBB-4ED3-9120-40A9B5AB4D7E}" presName="negativeSpace" presStyleCnt="0"/>
      <dgm:spPr/>
    </dgm:pt>
    <dgm:pt modelId="{BDE8A142-C515-4388-876B-50077132C207}" type="pres">
      <dgm:prSet presAssocID="{7CA90EC3-DFBB-4ED3-9120-40A9B5AB4D7E}" presName="childText" presStyleLbl="conFgAcc1" presStyleIdx="2" presStyleCnt="4">
        <dgm:presLayoutVars>
          <dgm:bulletEnabled val="1"/>
        </dgm:presLayoutVars>
      </dgm:prSet>
      <dgm:spPr/>
    </dgm:pt>
    <dgm:pt modelId="{9ED34CD1-B0D8-443E-8FF7-67045A13636D}" type="pres">
      <dgm:prSet presAssocID="{094C240D-60F2-4CF1-A2EC-F023639B756A}" presName="spaceBetweenRectangles" presStyleCnt="0"/>
      <dgm:spPr/>
    </dgm:pt>
    <dgm:pt modelId="{22702C8D-3829-446D-B3DB-9DA3832070D3}" type="pres">
      <dgm:prSet presAssocID="{61642DC5-7926-475D-A618-BB44106D0175}" presName="parentLin" presStyleCnt="0"/>
      <dgm:spPr/>
    </dgm:pt>
    <dgm:pt modelId="{CD240DF5-8627-44E9-BEF2-EBAB18DB1037}" type="pres">
      <dgm:prSet presAssocID="{61642DC5-7926-475D-A618-BB44106D017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084C3E5-D36E-4776-B5EB-D9AE4526ECD5}" type="pres">
      <dgm:prSet presAssocID="{61642DC5-7926-475D-A618-BB44106D0175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4B068-7D3B-4871-9585-4FD7D09BEE45}" type="pres">
      <dgm:prSet presAssocID="{61642DC5-7926-475D-A618-BB44106D0175}" presName="negativeSpace" presStyleCnt="0"/>
      <dgm:spPr/>
    </dgm:pt>
    <dgm:pt modelId="{3354D393-735C-4FDD-A585-DC211E8D1FD7}" type="pres">
      <dgm:prSet presAssocID="{61642DC5-7926-475D-A618-BB44106D01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9EAC254-DEDA-42C4-99FE-BFB8A3C9E8C0}" srcId="{8538C9DC-3879-4689-BE3A-196ED6F580F1}" destId="{7CA90EC3-DFBB-4ED3-9120-40A9B5AB4D7E}" srcOrd="2" destOrd="0" parTransId="{DA707E1C-4208-4629-A28E-4C3B609F317F}" sibTransId="{094C240D-60F2-4CF1-A2EC-F023639B756A}"/>
    <dgm:cxn modelId="{05D1C628-0E3F-40C6-88C2-60C6D1B6A16D}" type="presOf" srcId="{61642DC5-7926-475D-A618-BB44106D0175}" destId="{A084C3E5-D36E-4776-B5EB-D9AE4526ECD5}" srcOrd="1" destOrd="0" presId="urn:microsoft.com/office/officeart/2005/8/layout/list1"/>
    <dgm:cxn modelId="{151AA99B-AD45-446F-BE0D-3CD3220DD549}" type="presOf" srcId="{A77E2EE3-C070-4C50-91FA-7E93EABFF808}" destId="{95061ED7-D43C-4807-B75B-5A7AFAEAADB8}" srcOrd="0" destOrd="0" presId="urn:microsoft.com/office/officeart/2005/8/layout/list1"/>
    <dgm:cxn modelId="{B81C5221-102B-4262-AD91-40342182E744}" srcId="{8538C9DC-3879-4689-BE3A-196ED6F580F1}" destId="{59D074EF-99FC-47FC-8128-5FE2F5A7C483}" srcOrd="1" destOrd="0" parTransId="{D1934EAF-5402-4A92-9CC4-20498CC80AF1}" sibTransId="{EB1D4761-8941-4417-89AC-8587A59985BB}"/>
    <dgm:cxn modelId="{CC3E9514-3891-46A9-A5C0-C5CC28AA0972}" type="presOf" srcId="{61642DC5-7926-475D-A618-BB44106D0175}" destId="{CD240DF5-8627-44E9-BEF2-EBAB18DB1037}" srcOrd="0" destOrd="0" presId="urn:microsoft.com/office/officeart/2005/8/layout/list1"/>
    <dgm:cxn modelId="{A5E972F4-9C08-43BB-AC80-84E1126EC8B6}" type="presOf" srcId="{59D074EF-99FC-47FC-8128-5FE2F5A7C483}" destId="{9B5A9546-1CE3-4AED-A4B2-5E65DD488257}" srcOrd="0" destOrd="0" presId="urn:microsoft.com/office/officeart/2005/8/layout/list1"/>
    <dgm:cxn modelId="{A5FA2647-E887-42E9-888B-6569EE7422B5}" type="presOf" srcId="{A77E2EE3-C070-4C50-91FA-7E93EABFF808}" destId="{D753988D-6D53-4DB6-B2E8-D8DE1C888973}" srcOrd="1" destOrd="0" presId="urn:microsoft.com/office/officeart/2005/8/layout/list1"/>
    <dgm:cxn modelId="{0F25AE85-B996-4FAA-9F1A-1D91232B1181}" srcId="{8538C9DC-3879-4689-BE3A-196ED6F580F1}" destId="{61642DC5-7926-475D-A618-BB44106D0175}" srcOrd="3" destOrd="0" parTransId="{D8F258E7-6F36-4EE0-8C42-0B0C3B74382C}" sibTransId="{09598F58-A288-4B6D-AE8F-B5A824141A46}"/>
    <dgm:cxn modelId="{DAC9202C-CBE1-476D-B00F-A64A95A3619D}" type="presOf" srcId="{59D074EF-99FC-47FC-8128-5FE2F5A7C483}" destId="{9B3CEE46-3AF2-4082-AA4A-67ACC14EA7D8}" srcOrd="1" destOrd="0" presId="urn:microsoft.com/office/officeart/2005/8/layout/list1"/>
    <dgm:cxn modelId="{BF07C119-BA47-45C9-9840-5B52549B9DD7}" type="presOf" srcId="{7CA90EC3-DFBB-4ED3-9120-40A9B5AB4D7E}" destId="{99E3C5D5-0A69-4D07-989D-E12711642AAA}" srcOrd="0" destOrd="0" presId="urn:microsoft.com/office/officeart/2005/8/layout/list1"/>
    <dgm:cxn modelId="{476BC990-E77E-4E9F-9ADB-598C285FA697}" type="presOf" srcId="{7CA90EC3-DFBB-4ED3-9120-40A9B5AB4D7E}" destId="{02224514-A994-44D6-A2B5-C414F87BACF6}" srcOrd="1" destOrd="0" presId="urn:microsoft.com/office/officeart/2005/8/layout/list1"/>
    <dgm:cxn modelId="{821529A8-0953-41DD-852E-5375FBB792D8}" srcId="{8538C9DC-3879-4689-BE3A-196ED6F580F1}" destId="{A77E2EE3-C070-4C50-91FA-7E93EABFF808}" srcOrd="0" destOrd="0" parTransId="{E74ABFC2-1C2B-4E01-898B-2F46B9FB22D8}" sibTransId="{DE677D25-AFA5-45E9-9FD3-F3132AC6A562}"/>
    <dgm:cxn modelId="{1FDDBFAF-E726-4D75-BAD8-9FFBE57E2A73}" type="presOf" srcId="{8538C9DC-3879-4689-BE3A-196ED6F580F1}" destId="{777F5229-4C97-432C-8981-C62D12DFE8F8}" srcOrd="0" destOrd="0" presId="urn:microsoft.com/office/officeart/2005/8/layout/list1"/>
    <dgm:cxn modelId="{80A3FDB7-F9EB-4B8B-B600-5EF1CBFC94DC}" type="presParOf" srcId="{777F5229-4C97-432C-8981-C62D12DFE8F8}" destId="{F00F193F-795A-4AB5-A074-EABBEAB36634}" srcOrd="0" destOrd="0" presId="urn:microsoft.com/office/officeart/2005/8/layout/list1"/>
    <dgm:cxn modelId="{0A3BE48F-DB98-4D7E-BAC5-588218F8A54B}" type="presParOf" srcId="{F00F193F-795A-4AB5-A074-EABBEAB36634}" destId="{95061ED7-D43C-4807-B75B-5A7AFAEAADB8}" srcOrd="0" destOrd="0" presId="urn:microsoft.com/office/officeart/2005/8/layout/list1"/>
    <dgm:cxn modelId="{4D43F7ED-8492-4D5B-B9C0-520597739D6E}" type="presParOf" srcId="{F00F193F-795A-4AB5-A074-EABBEAB36634}" destId="{D753988D-6D53-4DB6-B2E8-D8DE1C888973}" srcOrd="1" destOrd="0" presId="urn:microsoft.com/office/officeart/2005/8/layout/list1"/>
    <dgm:cxn modelId="{0D8C267B-3944-4125-BD19-16FCD23F7EDE}" type="presParOf" srcId="{777F5229-4C97-432C-8981-C62D12DFE8F8}" destId="{BF8E71B5-717D-49D2-8608-89FA3861BC36}" srcOrd="1" destOrd="0" presId="urn:microsoft.com/office/officeart/2005/8/layout/list1"/>
    <dgm:cxn modelId="{6690AA45-2588-44B1-9A5F-669F1A739FC6}" type="presParOf" srcId="{777F5229-4C97-432C-8981-C62D12DFE8F8}" destId="{FAC8B4DD-6828-42E0-B7C9-8A5B5264D4A2}" srcOrd="2" destOrd="0" presId="urn:microsoft.com/office/officeart/2005/8/layout/list1"/>
    <dgm:cxn modelId="{EB3B4D3F-04C8-4B16-A721-260FC29C0D9F}" type="presParOf" srcId="{777F5229-4C97-432C-8981-C62D12DFE8F8}" destId="{CCB67C2B-7CC1-456C-9D19-C2A06A5240DB}" srcOrd="3" destOrd="0" presId="urn:microsoft.com/office/officeart/2005/8/layout/list1"/>
    <dgm:cxn modelId="{2C826915-097B-44B5-BC34-45368E894233}" type="presParOf" srcId="{777F5229-4C97-432C-8981-C62D12DFE8F8}" destId="{30E2D63F-B7BE-43F2-91BE-866D5B6F1E20}" srcOrd="4" destOrd="0" presId="urn:microsoft.com/office/officeart/2005/8/layout/list1"/>
    <dgm:cxn modelId="{EB898B1B-D8FA-4943-97CC-F998C9119F51}" type="presParOf" srcId="{30E2D63F-B7BE-43F2-91BE-866D5B6F1E20}" destId="{9B5A9546-1CE3-4AED-A4B2-5E65DD488257}" srcOrd="0" destOrd="0" presId="urn:microsoft.com/office/officeart/2005/8/layout/list1"/>
    <dgm:cxn modelId="{E9C42177-FBC9-4691-87FE-16606729C1E1}" type="presParOf" srcId="{30E2D63F-B7BE-43F2-91BE-866D5B6F1E20}" destId="{9B3CEE46-3AF2-4082-AA4A-67ACC14EA7D8}" srcOrd="1" destOrd="0" presId="urn:microsoft.com/office/officeart/2005/8/layout/list1"/>
    <dgm:cxn modelId="{DDF14BFA-B158-4E83-B108-1CF8A0B3F14B}" type="presParOf" srcId="{777F5229-4C97-432C-8981-C62D12DFE8F8}" destId="{97B389F0-E54C-4467-9D9E-23A0838C8F88}" srcOrd="5" destOrd="0" presId="urn:microsoft.com/office/officeart/2005/8/layout/list1"/>
    <dgm:cxn modelId="{07464C74-EF4E-4240-80F6-E956D1437A00}" type="presParOf" srcId="{777F5229-4C97-432C-8981-C62D12DFE8F8}" destId="{95ED4B2C-C3CF-4EC4-ACA9-9566CD556ED2}" srcOrd="6" destOrd="0" presId="urn:microsoft.com/office/officeart/2005/8/layout/list1"/>
    <dgm:cxn modelId="{D8DB77B6-53E9-456C-9607-E4C54F06440E}" type="presParOf" srcId="{777F5229-4C97-432C-8981-C62D12DFE8F8}" destId="{F92850E5-74ED-426A-93A8-D1D794BEABE6}" srcOrd="7" destOrd="0" presId="urn:microsoft.com/office/officeart/2005/8/layout/list1"/>
    <dgm:cxn modelId="{5EBA0E19-AC62-4087-818B-F0669E513492}" type="presParOf" srcId="{777F5229-4C97-432C-8981-C62D12DFE8F8}" destId="{589B008D-F955-4278-BE73-E10B70DB593E}" srcOrd="8" destOrd="0" presId="urn:microsoft.com/office/officeart/2005/8/layout/list1"/>
    <dgm:cxn modelId="{5DA3860A-CE97-49D2-AD63-D71990CA8635}" type="presParOf" srcId="{589B008D-F955-4278-BE73-E10B70DB593E}" destId="{99E3C5D5-0A69-4D07-989D-E12711642AAA}" srcOrd="0" destOrd="0" presId="urn:microsoft.com/office/officeart/2005/8/layout/list1"/>
    <dgm:cxn modelId="{EAFBA7D4-F981-45E5-8747-1D20B7F3A374}" type="presParOf" srcId="{589B008D-F955-4278-BE73-E10B70DB593E}" destId="{02224514-A994-44D6-A2B5-C414F87BACF6}" srcOrd="1" destOrd="0" presId="urn:microsoft.com/office/officeart/2005/8/layout/list1"/>
    <dgm:cxn modelId="{E4C7FA5E-433E-4EDF-B725-8C6BC8EC5CBB}" type="presParOf" srcId="{777F5229-4C97-432C-8981-C62D12DFE8F8}" destId="{E6F42848-C4E4-4D62-994F-023F24968F3D}" srcOrd="9" destOrd="0" presId="urn:microsoft.com/office/officeart/2005/8/layout/list1"/>
    <dgm:cxn modelId="{16D40BD4-3180-455B-A9EE-564C4D8E4AFB}" type="presParOf" srcId="{777F5229-4C97-432C-8981-C62D12DFE8F8}" destId="{BDE8A142-C515-4388-876B-50077132C207}" srcOrd="10" destOrd="0" presId="urn:microsoft.com/office/officeart/2005/8/layout/list1"/>
    <dgm:cxn modelId="{0A59FBCC-17D7-4EBE-8DE8-42C7DE66B5DE}" type="presParOf" srcId="{777F5229-4C97-432C-8981-C62D12DFE8F8}" destId="{9ED34CD1-B0D8-443E-8FF7-67045A13636D}" srcOrd="11" destOrd="0" presId="urn:microsoft.com/office/officeart/2005/8/layout/list1"/>
    <dgm:cxn modelId="{E2FD4718-3CC7-4EAD-BD5E-803FB6AB489E}" type="presParOf" srcId="{777F5229-4C97-432C-8981-C62D12DFE8F8}" destId="{22702C8D-3829-446D-B3DB-9DA3832070D3}" srcOrd="12" destOrd="0" presId="urn:microsoft.com/office/officeart/2005/8/layout/list1"/>
    <dgm:cxn modelId="{10185914-4C33-4DBE-9EAD-E010A4364907}" type="presParOf" srcId="{22702C8D-3829-446D-B3DB-9DA3832070D3}" destId="{CD240DF5-8627-44E9-BEF2-EBAB18DB1037}" srcOrd="0" destOrd="0" presId="urn:microsoft.com/office/officeart/2005/8/layout/list1"/>
    <dgm:cxn modelId="{D178306A-11D0-4620-8008-0FF04A83A35F}" type="presParOf" srcId="{22702C8D-3829-446D-B3DB-9DA3832070D3}" destId="{A084C3E5-D36E-4776-B5EB-D9AE4526ECD5}" srcOrd="1" destOrd="0" presId="urn:microsoft.com/office/officeart/2005/8/layout/list1"/>
    <dgm:cxn modelId="{D44594FF-2CB1-41B9-B52C-1F22EED7D25A}" type="presParOf" srcId="{777F5229-4C97-432C-8981-C62D12DFE8F8}" destId="{1FB4B068-7D3B-4871-9585-4FD7D09BEE45}" srcOrd="13" destOrd="0" presId="urn:microsoft.com/office/officeart/2005/8/layout/list1"/>
    <dgm:cxn modelId="{3F85CCA8-DD99-48BF-82A7-2E74EC6664E0}" type="presParOf" srcId="{777F5229-4C97-432C-8981-C62D12DFE8F8}" destId="{3354D393-735C-4FDD-A585-DC211E8D1FD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8C9DC-3879-4689-BE3A-196ED6F580F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7E2EE3-C070-4C50-91FA-7E93EABFF808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rgbClr val="002060"/>
              </a:solidFill>
            </a:rPr>
            <a:t>Регулярные дисконтные акции – периодическое введение скидок на те или иные группы товара; желательно каждый месяц – новая акция.</a:t>
          </a:r>
          <a:endParaRPr lang="ru-RU" sz="1800" b="0" dirty="0">
            <a:solidFill>
              <a:srgbClr val="002060"/>
            </a:solidFill>
          </a:endParaRPr>
        </a:p>
      </dgm:t>
    </dgm:pt>
    <dgm:pt modelId="{E74ABFC2-1C2B-4E01-898B-2F46B9FB22D8}" type="parTrans" cxnId="{821529A8-0953-41DD-852E-5375FBB792D8}">
      <dgm:prSet/>
      <dgm:spPr/>
      <dgm:t>
        <a:bodyPr/>
        <a:lstStyle/>
        <a:p>
          <a:endParaRPr lang="ru-RU"/>
        </a:p>
      </dgm:t>
    </dgm:pt>
    <dgm:pt modelId="{DE677D25-AFA5-45E9-9FD3-F3132AC6A562}" type="sibTrans" cxnId="{821529A8-0953-41DD-852E-5375FBB792D8}">
      <dgm:prSet/>
      <dgm:spPr/>
      <dgm:t>
        <a:bodyPr/>
        <a:lstStyle/>
        <a:p>
          <a:endParaRPr lang="ru-RU"/>
        </a:p>
      </dgm:t>
    </dgm:pt>
    <dgm:pt modelId="{59D074EF-99FC-47FC-8128-5FE2F5A7C483}">
      <dgm:prSet phldrT="[Текст]" custT="1"/>
      <dgm:spPr>
        <a:solidFill>
          <a:srgbClr val="85CBFF"/>
        </a:solidFill>
      </dgm:spPr>
      <dgm:t>
        <a:bodyPr/>
        <a:lstStyle/>
        <a:p>
          <a:pPr algn="ctr"/>
          <a:r>
            <a:rPr lang="ru-RU" sz="1800" dirty="0" smtClean="0">
              <a:solidFill>
                <a:srgbClr val="002060"/>
              </a:solidFill>
            </a:rPr>
            <a:t>Проведение «закрытых мастер-классов» (по сути, презентаций) новых продуктов (сбор 7–8 постоянных клиентов, кофе, шампанское и презентация-демонстрация продукта).</a:t>
          </a:r>
          <a:endParaRPr lang="ru-RU" sz="1800" b="0" dirty="0">
            <a:solidFill>
              <a:srgbClr val="002060"/>
            </a:solidFill>
          </a:endParaRPr>
        </a:p>
      </dgm:t>
    </dgm:pt>
    <dgm:pt modelId="{D1934EAF-5402-4A92-9CC4-20498CC80AF1}" type="parTrans" cxnId="{B81C5221-102B-4262-AD91-40342182E744}">
      <dgm:prSet/>
      <dgm:spPr/>
      <dgm:t>
        <a:bodyPr/>
        <a:lstStyle/>
        <a:p>
          <a:endParaRPr lang="ru-RU"/>
        </a:p>
      </dgm:t>
    </dgm:pt>
    <dgm:pt modelId="{EB1D4761-8941-4417-89AC-8587A59985BB}" type="sibTrans" cxnId="{B81C5221-102B-4262-AD91-40342182E744}">
      <dgm:prSet/>
      <dgm:spPr/>
      <dgm:t>
        <a:bodyPr/>
        <a:lstStyle/>
        <a:p>
          <a:endParaRPr lang="ru-RU"/>
        </a:p>
      </dgm:t>
    </dgm:pt>
    <dgm:pt modelId="{7CA90EC3-DFBB-4ED3-9120-40A9B5AB4D7E}">
      <dgm:prSet phldrT="[Текст]" custT="1"/>
      <dgm:spPr>
        <a:solidFill>
          <a:srgbClr val="ADA7FB"/>
        </a:solidFill>
      </dgm:spPr>
      <dgm:t>
        <a:bodyPr/>
        <a:lstStyle/>
        <a:p>
          <a:pPr algn="ctr"/>
          <a:r>
            <a:rPr lang="ru-RU" sz="1800" dirty="0" smtClean="0">
              <a:solidFill>
                <a:srgbClr val="002060"/>
              </a:solidFill>
            </a:rPr>
            <a:t>Постоянный мониторинг продаж (кому продано, на сколько времени хватило, понравилось ли, оценка результата).</a:t>
          </a:r>
          <a:endParaRPr lang="ru-RU" sz="1800" dirty="0">
            <a:solidFill>
              <a:srgbClr val="002060"/>
            </a:solidFill>
          </a:endParaRPr>
        </a:p>
      </dgm:t>
    </dgm:pt>
    <dgm:pt modelId="{DA707E1C-4208-4629-A28E-4C3B609F317F}" type="parTrans" cxnId="{79EAC254-DEDA-42C4-99FE-BFB8A3C9E8C0}">
      <dgm:prSet/>
      <dgm:spPr/>
      <dgm:t>
        <a:bodyPr/>
        <a:lstStyle/>
        <a:p>
          <a:endParaRPr lang="ru-RU"/>
        </a:p>
      </dgm:t>
    </dgm:pt>
    <dgm:pt modelId="{094C240D-60F2-4CF1-A2EC-F023639B756A}" type="sibTrans" cxnId="{79EAC254-DEDA-42C4-99FE-BFB8A3C9E8C0}">
      <dgm:prSet/>
      <dgm:spPr/>
      <dgm:t>
        <a:bodyPr/>
        <a:lstStyle/>
        <a:p>
          <a:endParaRPr lang="ru-RU"/>
        </a:p>
      </dgm:t>
    </dgm:pt>
    <dgm:pt modelId="{61642DC5-7926-475D-A618-BB44106D0175}">
      <dgm:prSet custT="1"/>
      <dgm:spPr>
        <a:solidFill>
          <a:srgbClr val="FFF7BD"/>
        </a:solidFill>
      </dgm:spPr>
      <dgm:t>
        <a:bodyPr/>
        <a:lstStyle/>
        <a:p>
          <a:pPr algn="ctr"/>
          <a:r>
            <a:rPr lang="ru-RU" sz="1800" dirty="0" smtClean="0">
              <a:solidFill>
                <a:srgbClr val="002060"/>
              </a:solidFill>
            </a:rPr>
            <a:t>Статистические данные. Розничные продажи считаются успешными, если прибыль от них составляет 20–30 % от общей прибыли бизнеса.</a:t>
          </a:r>
          <a:endParaRPr lang="ru-RU" sz="1800" dirty="0">
            <a:solidFill>
              <a:srgbClr val="002060"/>
            </a:solidFill>
          </a:endParaRPr>
        </a:p>
      </dgm:t>
    </dgm:pt>
    <dgm:pt modelId="{D8F258E7-6F36-4EE0-8C42-0B0C3B74382C}" type="parTrans" cxnId="{0F25AE85-B996-4FAA-9F1A-1D91232B1181}">
      <dgm:prSet/>
      <dgm:spPr/>
      <dgm:t>
        <a:bodyPr/>
        <a:lstStyle/>
        <a:p>
          <a:endParaRPr lang="ru-RU"/>
        </a:p>
      </dgm:t>
    </dgm:pt>
    <dgm:pt modelId="{09598F58-A288-4B6D-AE8F-B5A824141A46}" type="sibTrans" cxnId="{0F25AE85-B996-4FAA-9F1A-1D91232B1181}">
      <dgm:prSet/>
      <dgm:spPr/>
      <dgm:t>
        <a:bodyPr/>
        <a:lstStyle/>
        <a:p>
          <a:endParaRPr lang="ru-RU"/>
        </a:p>
      </dgm:t>
    </dgm:pt>
    <dgm:pt modelId="{777F5229-4C97-432C-8981-C62D12DFE8F8}" type="pres">
      <dgm:prSet presAssocID="{8538C9DC-3879-4689-BE3A-196ED6F580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F193F-795A-4AB5-A074-EABBEAB36634}" type="pres">
      <dgm:prSet presAssocID="{A77E2EE3-C070-4C50-91FA-7E93EABFF808}" presName="parentLin" presStyleCnt="0"/>
      <dgm:spPr/>
    </dgm:pt>
    <dgm:pt modelId="{95061ED7-D43C-4807-B75B-5A7AFAEAADB8}" type="pres">
      <dgm:prSet presAssocID="{A77E2EE3-C070-4C50-91FA-7E93EABFF80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753988D-6D53-4DB6-B2E8-D8DE1C888973}" type="pres">
      <dgm:prSet presAssocID="{A77E2EE3-C070-4C50-91FA-7E93EABFF808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E71B5-717D-49D2-8608-89FA3861BC36}" type="pres">
      <dgm:prSet presAssocID="{A77E2EE3-C070-4C50-91FA-7E93EABFF808}" presName="negativeSpace" presStyleCnt="0"/>
      <dgm:spPr/>
    </dgm:pt>
    <dgm:pt modelId="{FAC8B4DD-6828-42E0-B7C9-8A5B5264D4A2}" type="pres">
      <dgm:prSet presAssocID="{A77E2EE3-C070-4C50-91FA-7E93EABFF808}" presName="childText" presStyleLbl="conFgAcc1" presStyleIdx="0" presStyleCnt="4">
        <dgm:presLayoutVars>
          <dgm:bulletEnabled val="1"/>
        </dgm:presLayoutVars>
      </dgm:prSet>
      <dgm:spPr/>
    </dgm:pt>
    <dgm:pt modelId="{CCB67C2B-7CC1-456C-9D19-C2A06A5240DB}" type="pres">
      <dgm:prSet presAssocID="{DE677D25-AFA5-45E9-9FD3-F3132AC6A562}" presName="spaceBetweenRectangles" presStyleCnt="0"/>
      <dgm:spPr/>
    </dgm:pt>
    <dgm:pt modelId="{30E2D63F-B7BE-43F2-91BE-866D5B6F1E20}" type="pres">
      <dgm:prSet presAssocID="{59D074EF-99FC-47FC-8128-5FE2F5A7C483}" presName="parentLin" presStyleCnt="0"/>
      <dgm:spPr/>
    </dgm:pt>
    <dgm:pt modelId="{9B5A9546-1CE3-4AED-A4B2-5E65DD488257}" type="pres">
      <dgm:prSet presAssocID="{59D074EF-99FC-47FC-8128-5FE2F5A7C48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B3CEE46-3AF2-4082-AA4A-67ACC14EA7D8}" type="pres">
      <dgm:prSet presAssocID="{59D074EF-99FC-47FC-8128-5FE2F5A7C483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389F0-E54C-4467-9D9E-23A0838C8F88}" type="pres">
      <dgm:prSet presAssocID="{59D074EF-99FC-47FC-8128-5FE2F5A7C483}" presName="negativeSpace" presStyleCnt="0"/>
      <dgm:spPr/>
    </dgm:pt>
    <dgm:pt modelId="{95ED4B2C-C3CF-4EC4-ACA9-9566CD556ED2}" type="pres">
      <dgm:prSet presAssocID="{59D074EF-99FC-47FC-8128-5FE2F5A7C483}" presName="childText" presStyleLbl="conFgAcc1" presStyleIdx="1" presStyleCnt="4">
        <dgm:presLayoutVars>
          <dgm:bulletEnabled val="1"/>
        </dgm:presLayoutVars>
      </dgm:prSet>
      <dgm:spPr/>
    </dgm:pt>
    <dgm:pt modelId="{F92850E5-74ED-426A-93A8-D1D794BEABE6}" type="pres">
      <dgm:prSet presAssocID="{EB1D4761-8941-4417-89AC-8587A59985BB}" presName="spaceBetweenRectangles" presStyleCnt="0"/>
      <dgm:spPr/>
    </dgm:pt>
    <dgm:pt modelId="{589B008D-F955-4278-BE73-E10B70DB593E}" type="pres">
      <dgm:prSet presAssocID="{7CA90EC3-DFBB-4ED3-9120-40A9B5AB4D7E}" presName="parentLin" presStyleCnt="0"/>
      <dgm:spPr/>
    </dgm:pt>
    <dgm:pt modelId="{99E3C5D5-0A69-4D07-989D-E12711642AAA}" type="pres">
      <dgm:prSet presAssocID="{7CA90EC3-DFBB-4ED3-9120-40A9B5AB4D7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2224514-A994-44D6-A2B5-C414F87BACF6}" type="pres">
      <dgm:prSet presAssocID="{7CA90EC3-DFBB-4ED3-9120-40A9B5AB4D7E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42848-C4E4-4D62-994F-023F24968F3D}" type="pres">
      <dgm:prSet presAssocID="{7CA90EC3-DFBB-4ED3-9120-40A9B5AB4D7E}" presName="negativeSpace" presStyleCnt="0"/>
      <dgm:spPr/>
    </dgm:pt>
    <dgm:pt modelId="{BDE8A142-C515-4388-876B-50077132C207}" type="pres">
      <dgm:prSet presAssocID="{7CA90EC3-DFBB-4ED3-9120-40A9B5AB4D7E}" presName="childText" presStyleLbl="conFgAcc1" presStyleIdx="2" presStyleCnt="4">
        <dgm:presLayoutVars>
          <dgm:bulletEnabled val="1"/>
        </dgm:presLayoutVars>
      </dgm:prSet>
      <dgm:spPr/>
    </dgm:pt>
    <dgm:pt modelId="{9ED34CD1-B0D8-443E-8FF7-67045A13636D}" type="pres">
      <dgm:prSet presAssocID="{094C240D-60F2-4CF1-A2EC-F023639B756A}" presName="spaceBetweenRectangles" presStyleCnt="0"/>
      <dgm:spPr/>
    </dgm:pt>
    <dgm:pt modelId="{22702C8D-3829-446D-B3DB-9DA3832070D3}" type="pres">
      <dgm:prSet presAssocID="{61642DC5-7926-475D-A618-BB44106D0175}" presName="parentLin" presStyleCnt="0"/>
      <dgm:spPr/>
    </dgm:pt>
    <dgm:pt modelId="{CD240DF5-8627-44E9-BEF2-EBAB18DB1037}" type="pres">
      <dgm:prSet presAssocID="{61642DC5-7926-475D-A618-BB44106D017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084C3E5-D36E-4776-B5EB-D9AE4526ECD5}" type="pres">
      <dgm:prSet presAssocID="{61642DC5-7926-475D-A618-BB44106D0175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4B068-7D3B-4871-9585-4FD7D09BEE45}" type="pres">
      <dgm:prSet presAssocID="{61642DC5-7926-475D-A618-BB44106D0175}" presName="negativeSpace" presStyleCnt="0"/>
      <dgm:spPr/>
    </dgm:pt>
    <dgm:pt modelId="{3354D393-735C-4FDD-A585-DC211E8D1FD7}" type="pres">
      <dgm:prSet presAssocID="{61642DC5-7926-475D-A618-BB44106D01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43A02E8-E034-41BB-8B26-4FF1D1904B17}" type="presOf" srcId="{61642DC5-7926-475D-A618-BB44106D0175}" destId="{A084C3E5-D36E-4776-B5EB-D9AE4526ECD5}" srcOrd="1" destOrd="0" presId="urn:microsoft.com/office/officeart/2005/8/layout/list1"/>
    <dgm:cxn modelId="{07037441-5086-4EB8-A09D-80C01C802E75}" type="presOf" srcId="{A77E2EE3-C070-4C50-91FA-7E93EABFF808}" destId="{D753988D-6D53-4DB6-B2E8-D8DE1C888973}" srcOrd="1" destOrd="0" presId="urn:microsoft.com/office/officeart/2005/8/layout/list1"/>
    <dgm:cxn modelId="{1217973C-E3A1-41CF-94A0-2FD52BE9F255}" type="presOf" srcId="{61642DC5-7926-475D-A618-BB44106D0175}" destId="{CD240DF5-8627-44E9-BEF2-EBAB18DB1037}" srcOrd="0" destOrd="0" presId="urn:microsoft.com/office/officeart/2005/8/layout/list1"/>
    <dgm:cxn modelId="{79EAC254-DEDA-42C4-99FE-BFB8A3C9E8C0}" srcId="{8538C9DC-3879-4689-BE3A-196ED6F580F1}" destId="{7CA90EC3-DFBB-4ED3-9120-40A9B5AB4D7E}" srcOrd="2" destOrd="0" parTransId="{DA707E1C-4208-4629-A28E-4C3B609F317F}" sibTransId="{094C240D-60F2-4CF1-A2EC-F023639B756A}"/>
    <dgm:cxn modelId="{B81C5221-102B-4262-AD91-40342182E744}" srcId="{8538C9DC-3879-4689-BE3A-196ED6F580F1}" destId="{59D074EF-99FC-47FC-8128-5FE2F5A7C483}" srcOrd="1" destOrd="0" parTransId="{D1934EAF-5402-4A92-9CC4-20498CC80AF1}" sibTransId="{EB1D4761-8941-4417-89AC-8587A59985BB}"/>
    <dgm:cxn modelId="{0F25AE85-B996-4FAA-9F1A-1D91232B1181}" srcId="{8538C9DC-3879-4689-BE3A-196ED6F580F1}" destId="{61642DC5-7926-475D-A618-BB44106D0175}" srcOrd="3" destOrd="0" parTransId="{D8F258E7-6F36-4EE0-8C42-0B0C3B74382C}" sibTransId="{09598F58-A288-4B6D-AE8F-B5A824141A46}"/>
    <dgm:cxn modelId="{16822EA3-6C22-4D15-B7C0-2613199AB3F3}" type="presOf" srcId="{A77E2EE3-C070-4C50-91FA-7E93EABFF808}" destId="{95061ED7-D43C-4807-B75B-5A7AFAEAADB8}" srcOrd="0" destOrd="0" presId="urn:microsoft.com/office/officeart/2005/8/layout/list1"/>
    <dgm:cxn modelId="{5444D14B-DDB3-4011-988C-54D880B9A224}" type="presOf" srcId="{59D074EF-99FC-47FC-8128-5FE2F5A7C483}" destId="{9B3CEE46-3AF2-4082-AA4A-67ACC14EA7D8}" srcOrd="1" destOrd="0" presId="urn:microsoft.com/office/officeart/2005/8/layout/list1"/>
    <dgm:cxn modelId="{217364A4-8169-4F0B-8A6B-3B2D098C4A9D}" type="presOf" srcId="{8538C9DC-3879-4689-BE3A-196ED6F580F1}" destId="{777F5229-4C97-432C-8981-C62D12DFE8F8}" srcOrd="0" destOrd="0" presId="urn:microsoft.com/office/officeart/2005/8/layout/list1"/>
    <dgm:cxn modelId="{821529A8-0953-41DD-852E-5375FBB792D8}" srcId="{8538C9DC-3879-4689-BE3A-196ED6F580F1}" destId="{A77E2EE3-C070-4C50-91FA-7E93EABFF808}" srcOrd="0" destOrd="0" parTransId="{E74ABFC2-1C2B-4E01-898B-2F46B9FB22D8}" sibTransId="{DE677D25-AFA5-45E9-9FD3-F3132AC6A562}"/>
    <dgm:cxn modelId="{44D6BB60-A807-4C25-8DAF-17D1E62CF473}" type="presOf" srcId="{7CA90EC3-DFBB-4ED3-9120-40A9B5AB4D7E}" destId="{02224514-A994-44D6-A2B5-C414F87BACF6}" srcOrd="1" destOrd="0" presId="urn:microsoft.com/office/officeart/2005/8/layout/list1"/>
    <dgm:cxn modelId="{182AD96D-FE19-4533-AE84-F5FA97D2124C}" type="presOf" srcId="{59D074EF-99FC-47FC-8128-5FE2F5A7C483}" destId="{9B5A9546-1CE3-4AED-A4B2-5E65DD488257}" srcOrd="0" destOrd="0" presId="urn:microsoft.com/office/officeart/2005/8/layout/list1"/>
    <dgm:cxn modelId="{D5F79516-C124-4C52-A0F7-4626E8431E3C}" type="presOf" srcId="{7CA90EC3-DFBB-4ED3-9120-40A9B5AB4D7E}" destId="{99E3C5D5-0A69-4D07-989D-E12711642AAA}" srcOrd="0" destOrd="0" presId="urn:microsoft.com/office/officeart/2005/8/layout/list1"/>
    <dgm:cxn modelId="{85DF179E-2D08-4117-891B-228C2FF1965E}" type="presParOf" srcId="{777F5229-4C97-432C-8981-C62D12DFE8F8}" destId="{F00F193F-795A-4AB5-A074-EABBEAB36634}" srcOrd="0" destOrd="0" presId="urn:microsoft.com/office/officeart/2005/8/layout/list1"/>
    <dgm:cxn modelId="{654DA594-214D-476F-B055-91986C3D28A7}" type="presParOf" srcId="{F00F193F-795A-4AB5-A074-EABBEAB36634}" destId="{95061ED7-D43C-4807-B75B-5A7AFAEAADB8}" srcOrd="0" destOrd="0" presId="urn:microsoft.com/office/officeart/2005/8/layout/list1"/>
    <dgm:cxn modelId="{96FD1036-98FC-4259-8801-842D8219F7CE}" type="presParOf" srcId="{F00F193F-795A-4AB5-A074-EABBEAB36634}" destId="{D753988D-6D53-4DB6-B2E8-D8DE1C888973}" srcOrd="1" destOrd="0" presId="urn:microsoft.com/office/officeart/2005/8/layout/list1"/>
    <dgm:cxn modelId="{1939E1E1-A3FA-4598-84C3-36FE8B3A2386}" type="presParOf" srcId="{777F5229-4C97-432C-8981-C62D12DFE8F8}" destId="{BF8E71B5-717D-49D2-8608-89FA3861BC36}" srcOrd="1" destOrd="0" presId="urn:microsoft.com/office/officeart/2005/8/layout/list1"/>
    <dgm:cxn modelId="{AA64463D-548D-4A0A-98C5-A8DF3C1EA187}" type="presParOf" srcId="{777F5229-4C97-432C-8981-C62D12DFE8F8}" destId="{FAC8B4DD-6828-42E0-B7C9-8A5B5264D4A2}" srcOrd="2" destOrd="0" presId="urn:microsoft.com/office/officeart/2005/8/layout/list1"/>
    <dgm:cxn modelId="{639DFC78-4265-4438-BA37-31837EEC627C}" type="presParOf" srcId="{777F5229-4C97-432C-8981-C62D12DFE8F8}" destId="{CCB67C2B-7CC1-456C-9D19-C2A06A5240DB}" srcOrd="3" destOrd="0" presId="urn:microsoft.com/office/officeart/2005/8/layout/list1"/>
    <dgm:cxn modelId="{FD176C62-83CC-4CA2-B9F8-26292A33AA12}" type="presParOf" srcId="{777F5229-4C97-432C-8981-C62D12DFE8F8}" destId="{30E2D63F-B7BE-43F2-91BE-866D5B6F1E20}" srcOrd="4" destOrd="0" presId="urn:microsoft.com/office/officeart/2005/8/layout/list1"/>
    <dgm:cxn modelId="{7CCEBE7D-060E-43FC-8124-D8EEDEEE19DA}" type="presParOf" srcId="{30E2D63F-B7BE-43F2-91BE-866D5B6F1E20}" destId="{9B5A9546-1CE3-4AED-A4B2-5E65DD488257}" srcOrd="0" destOrd="0" presId="urn:microsoft.com/office/officeart/2005/8/layout/list1"/>
    <dgm:cxn modelId="{4A924465-851D-467F-9E88-26002E694F9D}" type="presParOf" srcId="{30E2D63F-B7BE-43F2-91BE-866D5B6F1E20}" destId="{9B3CEE46-3AF2-4082-AA4A-67ACC14EA7D8}" srcOrd="1" destOrd="0" presId="urn:microsoft.com/office/officeart/2005/8/layout/list1"/>
    <dgm:cxn modelId="{909F0DF5-ED0B-4B63-B186-276D68AF4F71}" type="presParOf" srcId="{777F5229-4C97-432C-8981-C62D12DFE8F8}" destId="{97B389F0-E54C-4467-9D9E-23A0838C8F88}" srcOrd="5" destOrd="0" presId="urn:microsoft.com/office/officeart/2005/8/layout/list1"/>
    <dgm:cxn modelId="{47E44FFF-7935-4F3D-8260-ED2B7CDC8A41}" type="presParOf" srcId="{777F5229-4C97-432C-8981-C62D12DFE8F8}" destId="{95ED4B2C-C3CF-4EC4-ACA9-9566CD556ED2}" srcOrd="6" destOrd="0" presId="urn:microsoft.com/office/officeart/2005/8/layout/list1"/>
    <dgm:cxn modelId="{8C80DF28-9E73-4762-A8E2-9049E9852DED}" type="presParOf" srcId="{777F5229-4C97-432C-8981-C62D12DFE8F8}" destId="{F92850E5-74ED-426A-93A8-D1D794BEABE6}" srcOrd="7" destOrd="0" presId="urn:microsoft.com/office/officeart/2005/8/layout/list1"/>
    <dgm:cxn modelId="{34B87789-8A28-4383-90D1-74E4604F130E}" type="presParOf" srcId="{777F5229-4C97-432C-8981-C62D12DFE8F8}" destId="{589B008D-F955-4278-BE73-E10B70DB593E}" srcOrd="8" destOrd="0" presId="urn:microsoft.com/office/officeart/2005/8/layout/list1"/>
    <dgm:cxn modelId="{53EAEB8E-A2B0-4671-9214-803BFA3AD7E9}" type="presParOf" srcId="{589B008D-F955-4278-BE73-E10B70DB593E}" destId="{99E3C5D5-0A69-4D07-989D-E12711642AAA}" srcOrd="0" destOrd="0" presId="urn:microsoft.com/office/officeart/2005/8/layout/list1"/>
    <dgm:cxn modelId="{F72726F6-87C8-4ABF-B324-BBF6677C69DD}" type="presParOf" srcId="{589B008D-F955-4278-BE73-E10B70DB593E}" destId="{02224514-A994-44D6-A2B5-C414F87BACF6}" srcOrd="1" destOrd="0" presId="urn:microsoft.com/office/officeart/2005/8/layout/list1"/>
    <dgm:cxn modelId="{3C180E9D-F76A-46C6-8813-5931E1F604B0}" type="presParOf" srcId="{777F5229-4C97-432C-8981-C62D12DFE8F8}" destId="{E6F42848-C4E4-4D62-994F-023F24968F3D}" srcOrd="9" destOrd="0" presId="urn:microsoft.com/office/officeart/2005/8/layout/list1"/>
    <dgm:cxn modelId="{C4831F62-3590-4131-A37F-0D16F63EBF05}" type="presParOf" srcId="{777F5229-4C97-432C-8981-C62D12DFE8F8}" destId="{BDE8A142-C515-4388-876B-50077132C207}" srcOrd="10" destOrd="0" presId="urn:microsoft.com/office/officeart/2005/8/layout/list1"/>
    <dgm:cxn modelId="{7A25EFB5-8307-4653-90CB-CDFB97B7370F}" type="presParOf" srcId="{777F5229-4C97-432C-8981-C62D12DFE8F8}" destId="{9ED34CD1-B0D8-443E-8FF7-67045A13636D}" srcOrd="11" destOrd="0" presId="urn:microsoft.com/office/officeart/2005/8/layout/list1"/>
    <dgm:cxn modelId="{A567EDF9-0880-44C4-9A4F-D4E5DA0E37F5}" type="presParOf" srcId="{777F5229-4C97-432C-8981-C62D12DFE8F8}" destId="{22702C8D-3829-446D-B3DB-9DA3832070D3}" srcOrd="12" destOrd="0" presId="urn:microsoft.com/office/officeart/2005/8/layout/list1"/>
    <dgm:cxn modelId="{2FB3863C-936A-463F-B4D5-C6BD41922778}" type="presParOf" srcId="{22702C8D-3829-446D-B3DB-9DA3832070D3}" destId="{CD240DF5-8627-44E9-BEF2-EBAB18DB1037}" srcOrd="0" destOrd="0" presId="urn:microsoft.com/office/officeart/2005/8/layout/list1"/>
    <dgm:cxn modelId="{0421BE0A-ED2D-4143-BF15-6344488BAED3}" type="presParOf" srcId="{22702C8D-3829-446D-B3DB-9DA3832070D3}" destId="{A084C3E5-D36E-4776-B5EB-D9AE4526ECD5}" srcOrd="1" destOrd="0" presId="urn:microsoft.com/office/officeart/2005/8/layout/list1"/>
    <dgm:cxn modelId="{E68B8053-84E1-4736-803A-0EB68A6E4765}" type="presParOf" srcId="{777F5229-4C97-432C-8981-C62D12DFE8F8}" destId="{1FB4B068-7D3B-4871-9585-4FD7D09BEE45}" srcOrd="13" destOrd="0" presId="urn:microsoft.com/office/officeart/2005/8/layout/list1"/>
    <dgm:cxn modelId="{3C3693B5-8DB3-4586-979B-720B97D14D20}" type="presParOf" srcId="{777F5229-4C97-432C-8981-C62D12DFE8F8}" destId="{3354D393-735C-4FDD-A585-DC211E8D1FD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583DCE-3B03-4336-8A88-9683B1311F9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AB05D41-0D94-437C-A2C7-DA504E49919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1</a:t>
          </a:r>
          <a:endParaRPr lang="ru-RU" dirty="0">
            <a:solidFill>
              <a:srgbClr val="002060"/>
            </a:solidFill>
          </a:endParaRPr>
        </a:p>
      </dgm:t>
    </dgm:pt>
    <dgm:pt modelId="{D8B978F1-2E6A-4F9E-81DB-8B49086855C9}" type="parTrans" cxnId="{6360F83F-4011-4EAE-92F1-2DC7310B97A1}">
      <dgm:prSet/>
      <dgm:spPr/>
      <dgm:t>
        <a:bodyPr/>
        <a:lstStyle/>
        <a:p>
          <a:endParaRPr lang="ru-RU"/>
        </a:p>
      </dgm:t>
    </dgm:pt>
    <dgm:pt modelId="{43130367-0943-460B-A973-4AB018B22F70}" type="sibTrans" cxnId="{6360F83F-4011-4EAE-92F1-2DC7310B97A1}">
      <dgm:prSet/>
      <dgm:spPr/>
      <dgm:t>
        <a:bodyPr/>
        <a:lstStyle/>
        <a:p>
          <a:endParaRPr lang="ru-RU"/>
        </a:p>
      </dgm:t>
    </dgm:pt>
    <dgm:pt modelId="{BFF1CA78-407E-4B0A-9D0D-BB74B631909B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розничные препараты профессиональных линий косметики (тех брендов, на которых работают в салоне: косметика для волос, лица, тела, рук и ног);</a:t>
          </a:r>
          <a:endParaRPr lang="ru-RU" dirty="0">
            <a:solidFill>
              <a:srgbClr val="002060"/>
            </a:solidFill>
          </a:endParaRPr>
        </a:p>
      </dgm:t>
    </dgm:pt>
    <dgm:pt modelId="{6DBA05FC-368A-4645-94EF-E998D3F28B0D}" type="parTrans" cxnId="{742A57F2-3FA4-4095-87AC-6258F7F87A5A}">
      <dgm:prSet/>
      <dgm:spPr/>
      <dgm:t>
        <a:bodyPr/>
        <a:lstStyle/>
        <a:p>
          <a:endParaRPr lang="ru-RU"/>
        </a:p>
      </dgm:t>
    </dgm:pt>
    <dgm:pt modelId="{655B188C-F47E-4CF6-B31D-B64FB80D8F0A}" type="sibTrans" cxnId="{742A57F2-3FA4-4095-87AC-6258F7F87A5A}">
      <dgm:prSet/>
      <dgm:spPr/>
      <dgm:t>
        <a:bodyPr/>
        <a:lstStyle/>
        <a:p>
          <a:endParaRPr lang="ru-RU"/>
        </a:p>
      </dgm:t>
    </dgm:pt>
    <dgm:pt modelId="{FB607272-7273-4621-BE06-238D5F75C60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2</a:t>
          </a:r>
          <a:endParaRPr lang="ru-RU" dirty="0">
            <a:solidFill>
              <a:srgbClr val="002060"/>
            </a:solidFill>
          </a:endParaRPr>
        </a:p>
      </dgm:t>
    </dgm:pt>
    <dgm:pt modelId="{002564B6-9300-412E-B83B-D367BBE094D9}" type="parTrans" cxnId="{F80EF633-9E72-405E-8D7A-74A1F3A4708B}">
      <dgm:prSet/>
      <dgm:spPr/>
      <dgm:t>
        <a:bodyPr/>
        <a:lstStyle/>
        <a:p>
          <a:endParaRPr lang="ru-RU"/>
        </a:p>
      </dgm:t>
    </dgm:pt>
    <dgm:pt modelId="{C4D8BE23-3408-4A4B-8E07-093D95F2797B}" type="sibTrans" cxnId="{F80EF633-9E72-405E-8D7A-74A1F3A4708B}">
      <dgm:prSet/>
      <dgm:spPr/>
      <dgm:t>
        <a:bodyPr/>
        <a:lstStyle/>
        <a:p>
          <a:endParaRPr lang="ru-RU"/>
        </a:p>
      </dgm:t>
    </dgm:pt>
    <dgm:pt modelId="{9EC4E047-C42A-4765-B9DB-4F83488CAC69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профессиональные аксессуары (ножницы, пилки и пр.);</a:t>
          </a:r>
          <a:endParaRPr lang="ru-RU" dirty="0">
            <a:solidFill>
              <a:srgbClr val="002060"/>
            </a:solidFill>
          </a:endParaRPr>
        </a:p>
      </dgm:t>
    </dgm:pt>
    <dgm:pt modelId="{A185BFCF-435C-4B00-9F72-BE08C2E50CEB}" type="parTrans" cxnId="{FEBF5610-4962-4455-8BF4-01900EE6C249}">
      <dgm:prSet/>
      <dgm:spPr/>
      <dgm:t>
        <a:bodyPr/>
        <a:lstStyle/>
        <a:p>
          <a:endParaRPr lang="ru-RU"/>
        </a:p>
      </dgm:t>
    </dgm:pt>
    <dgm:pt modelId="{1322E284-AAA4-496C-8545-C42265D4E202}" type="sibTrans" cxnId="{FEBF5610-4962-4455-8BF4-01900EE6C249}">
      <dgm:prSet/>
      <dgm:spPr/>
      <dgm:t>
        <a:bodyPr/>
        <a:lstStyle/>
        <a:p>
          <a:endParaRPr lang="ru-RU"/>
        </a:p>
      </dgm:t>
    </dgm:pt>
    <dgm:pt modelId="{572907E7-0A2B-49CF-871D-D2B7B5C1ED0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3</a:t>
          </a:r>
          <a:endParaRPr lang="ru-RU" dirty="0">
            <a:solidFill>
              <a:srgbClr val="002060"/>
            </a:solidFill>
          </a:endParaRPr>
        </a:p>
      </dgm:t>
    </dgm:pt>
    <dgm:pt modelId="{B597751B-0BC1-46AF-BECA-986D2EA7F6F0}" type="parTrans" cxnId="{2294C232-5B24-49B7-BCE4-5F587EC3620E}">
      <dgm:prSet/>
      <dgm:spPr/>
      <dgm:t>
        <a:bodyPr/>
        <a:lstStyle/>
        <a:p>
          <a:endParaRPr lang="ru-RU"/>
        </a:p>
      </dgm:t>
    </dgm:pt>
    <dgm:pt modelId="{EC5A0BBD-8CD6-47BA-9707-1F8DEB6AC22E}" type="sibTrans" cxnId="{2294C232-5B24-49B7-BCE4-5F587EC3620E}">
      <dgm:prSet/>
      <dgm:spPr/>
      <dgm:t>
        <a:bodyPr/>
        <a:lstStyle/>
        <a:p>
          <a:endParaRPr lang="ru-RU"/>
        </a:p>
      </dgm:t>
    </dgm:pt>
    <dgm:pt modelId="{3527C0AE-61D5-4CFF-8729-D0A63D754FA2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общие аксессуары (заколки, элитные мочалки и пр.);</a:t>
          </a:r>
          <a:endParaRPr lang="ru-RU" dirty="0">
            <a:solidFill>
              <a:srgbClr val="002060"/>
            </a:solidFill>
          </a:endParaRPr>
        </a:p>
      </dgm:t>
    </dgm:pt>
    <dgm:pt modelId="{3B653689-2863-4A27-9727-B05B7A1D6C1C}" type="parTrans" cxnId="{2A065C62-8072-479E-A416-1C1310A14C2F}">
      <dgm:prSet/>
      <dgm:spPr/>
      <dgm:t>
        <a:bodyPr/>
        <a:lstStyle/>
        <a:p>
          <a:endParaRPr lang="ru-RU"/>
        </a:p>
      </dgm:t>
    </dgm:pt>
    <dgm:pt modelId="{88A3472C-B29F-49B0-8BA0-C5EA678CEA0C}" type="sibTrans" cxnId="{2A065C62-8072-479E-A416-1C1310A14C2F}">
      <dgm:prSet/>
      <dgm:spPr/>
      <dgm:t>
        <a:bodyPr/>
        <a:lstStyle/>
        <a:p>
          <a:endParaRPr lang="ru-RU"/>
        </a:p>
      </dgm:t>
    </dgm:pt>
    <dgm:pt modelId="{5E029234-D222-40F6-9C68-0BF34CDDAAF0}" type="pres">
      <dgm:prSet presAssocID="{C6583DCE-3B03-4336-8A88-9683B1311F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BDE011-C03A-4A65-BE0F-1DACB8FE70A6}" type="pres">
      <dgm:prSet presAssocID="{1AB05D41-0D94-437C-A2C7-DA504E49919D}" presName="composite" presStyleCnt="0"/>
      <dgm:spPr/>
    </dgm:pt>
    <dgm:pt modelId="{51255CA0-B09C-4C4E-99AF-0612C90769F3}" type="pres">
      <dgm:prSet presAssocID="{1AB05D41-0D94-437C-A2C7-DA504E49919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D37D6-05B4-4427-A4E2-2E5214D99641}" type="pres">
      <dgm:prSet presAssocID="{1AB05D41-0D94-437C-A2C7-DA504E49919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8711B-DA95-4A1E-9894-6610A3F541CD}" type="pres">
      <dgm:prSet presAssocID="{43130367-0943-460B-A973-4AB018B22F70}" presName="sp" presStyleCnt="0"/>
      <dgm:spPr/>
    </dgm:pt>
    <dgm:pt modelId="{0EBE9DCE-6A43-4B95-8E5F-86FEB63FE70C}" type="pres">
      <dgm:prSet presAssocID="{FB607272-7273-4621-BE06-238D5F75C604}" presName="composite" presStyleCnt="0"/>
      <dgm:spPr/>
    </dgm:pt>
    <dgm:pt modelId="{4866D3C2-03D0-44F5-B87E-8EEB46675006}" type="pres">
      <dgm:prSet presAssocID="{FB607272-7273-4621-BE06-238D5F75C6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A9F89-0902-4C83-B1CD-77F5C22CDB2E}" type="pres">
      <dgm:prSet presAssocID="{FB607272-7273-4621-BE06-238D5F75C6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8E446-2C97-4E70-A17A-E17D52E85F53}" type="pres">
      <dgm:prSet presAssocID="{C4D8BE23-3408-4A4B-8E07-093D95F2797B}" presName="sp" presStyleCnt="0"/>
      <dgm:spPr/>
    </dgm:pt>
    <dgm:pt modelId="{83EBBAEE-D9DF-4909-A2FA-74C2E50112D5}" type="pres">
      <dgm:prSet presAssocID="{572907E7-0A2B-49CF-871D-D2B7B5C1ED09}" presName="composite" presStyleCnt="0"/>
      <dgm:spPr/>
    </dgm:pt>
    <dgm:pt modelId="{8163069E-4D52-4806-9C58-D6893D5F5C67}" type="pres">
      <dgm:prSet presAssocID="{572907E7-0A2B-49CF-871D-D2B7B5C1ED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3DD75-52F2-4022-B191-A04F412580AF}" type="pres">
      <dgm:prSet presAssocID="{572907E7-0A2B-49CF-871D-D2B7B5C1ED0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CB0647-36E7-450F-AA4C-007951EB8269}" type="presOf" srcId="{9EC4E047-C42A-4765-B9DB-4F83488CAC69}" destId="{9AAA9F89-0902-4C83-B1CD-77F5C22CDB2E}" srcOrd="0" destOrd="0" presId="urn:microsoft.com/office/officeart/2005/8/layout/chevron2"/>
    <dgm:cxn modelId="{D938B2EC-D4C6-4B41-BA19-8A4F004104DB}" type="presOf" srcId="{3527C0AE-61D5-4CFF-8729-D0A63D754FA2}" destId="{84D3DD75-52F2-4022-B191-A04F412580AF}" srcOrd="0" destOrd="0" presId="urn:microsoft.com/office/officeart/2005/8/layout/chevron2"/>
    <dgm:cxn modelId="{A9FD2275-1FD0-4344-BA9A-3B5B2B93CEB3}" type="presOf" srcId="{1AB05D41-0D94-437C-A2C7-DA504E49919D}" destId="{51255CA0-B09C-4C4E-99AF-0612C90769F3}" srcOrd="0" destOrd="0" presId="urn:microsoft.com/office/officeart/2005/8/layout/chevron2"/>
    <dgm:cxn modelId="{6360F83F-4011-4EAE-92F1-2DC7310B97A1}" srcId="{C6583DCE-3B03-4336-8A88-9683B1311F9C}" destId="{1AB05D41-0D94-437C-A2C7-DA504E49919D}" srcOrd="0" destOrd="0" parTransId="{D8B978F1-2E6A-4F9E-81DB-8B49086855C9}" sibTransId="{43130367-0943-460B-A973-4AB018B22F70}"/>
    <dgm:cxn modelId="{C12F552C-C855-4461-81D1-3D81FBB75FA9}" type="presOf" srcId="{FB607272-7273-4621-BE06-238D5F75C604}" destId="{4866D3C2-03D0-44F5-B87E-8EEB46675006}" srcOrd="0" destOrd="0" presId="urn:microsoft.com/office/officeart/2005/8/layout/chevron2"/>
    <dgm:cxn modelId="{2294C232-5B24-49B7-BCE4-5F587EC3620E}" srcId="{C6583DCE-3B03-4336-8A88-9683B1311F9C}" destId="{572907E7-0A2B-49CF-871D-D2B7B5C1ED09}" srcOrd="2" destOrd="0" parTransId="{B597751B-0BC1-46AF-BECA-986D2EA7F6F0}" sibTransId="{EC5A0BBD-8CD6-47BA-9707-1F8DEB6AC22E}"/>
    <dgm:cxn modelId="{4060BB63-522A-4B63-A7A4-4A90C7F28F89}" type="presOf" srcId="{C6583DCE-3B03-4336-8A88-9683B1311F9C}" destId="{5E029234-D222-40F6-9C68-0BF34CDDAAF0}" srcOrd="0" destOrd="0" presId="urn:microsoft.com/office/officeart/2005/8/layout/chevron2"/>
    <dgm:cxn modelId="{2A065C62-8072-479E-A416-1C1310A14C2F}" srcId="{572907E7-0A2B-49CF-871D-D2B7B5C1ED09}" destId="{3527C0AE-61D5-4CFF-8729-D0A63D754FA2}" srcOrd="0" destOrd="0" parTransId="{3B653689-2863-4A27-9727-B05B7A1D6C1C}" sibTransId="{88A3472C-B29F-49B0-8BA0-C5EA678CEA0C}"/>
    <dgm:cxn modelId="{C019A7A8-6011-42D1-B440-381776688B15}" type="presOf" srcId="{BFF1CA78-407E-4B0A-9D0D-BB74B631909B}" destId="{8EFD37D6-05B4-4427-A4E2-2E5214D99641}" srcOrd="0" destOrd="0" presId="urn:microsoft.com/office/officeart/2005/8/layout/chevron2"/>
    <dgm:cxn modelId="{E3FFC264-4468-4011-A195-5064FD4CA034}" type="presOf" srcId="{572907E7-0A2B-49CF-871D-D2B7B5C1ED09}" destId="{8163069E-4D52-4806-9C58-D6893D5F5C67}" srcOrd="0" destOrd="0" presId="urn:microsoft.com/office/officeart/2005/8/layout/chevron2"/>
    <dgm:cxn modelId="{FEBF5610-4962-4455-8BF4-01900EE6C249}" srcId="{FB607272-7273-4621-BE06-238D5F75C604}" destId="{9EC4E047-C42A-4765-B9DB-4F83488CAC69}" srcOrd="0" destOrd="0" parTransId="{A185BFCF-435C-4B00-9F72-BE08C2E50CEB}" sibTransId="{1322E284-AAA4-496C-8545-C42265D4E202}"/>
    <dgm:cxn modelId="{F80EF633-9E72-405E-8D7A-74A1F3A4708B}" srcId="{C6583DCE-3B03-4336-8A88-9683B1311F9C}" destId="{FB607272-7273-4621-BE06-238D5F75C604}" srcOrd="1" destOrd="0" parTransId="{002564B6-9300-412E-B83B-D367BBE094D9}" sibTransId="{C4D8BE23-3408-4A4B-8E07-093D95F2797B}"/>
    <dgm:cxn modelId="{742A57F2-3FA4-4095-87AC-6258F7F87A5A}" srcId="{1AB05D41-0D94-437C-A2C7-DA504E49919D}" destId="{BFF1CA78-407E-4B0A-9D0D-BB74B631909B}" srcOrd="0" destOrd="0" parTransId="{6DBA05FC-368A-4645-94EF-E998D3F28B0D}" sibTransId="{655B188C-F47E-4CF6-B31D-B64FB80D8F0A}"/>
    <dgm:cxn modelId="{697D619E-3DC9-458E-920E-217EBF6013E9}" type="presParOf" srcId="{5E029234-D222-40F6-9C68-0BF34CDDAAF0}" destId="{81BDE011-C03A-4A65-BE0F-1DACB8FE70A6}" srcOrd="0" destOrd="0" presId="urn:microsoft.com/office/officeart/2005/8/layout/chevron2"/>
    <dgm:cxn modelId="{34953C3F-060D-4DB6-A98B-0D65EAB5C376}" type="presParOf" srcId="{81BDE011-C03A-4A65-BE0F-1DACB8FE70A6}" destId="{51255CA0-B09C-4C4E-99AF-0612C90769F3}" srcOrd="0" destOrd="0" presId="urn:microsoft.com/office/officeart/2005/8/layout/chevron2"/>
    <dgm:cxn modelId="{5B3B296E-98D7-4168-95E9-BF28C1AE696B}" type="presParOf" srcId="{81BDE011-C03A-4A65-BE0F-1DACB8FE70A6}" destId="{8EFD37D6-05B4-4427-A4E2-2E5214D99641}" srcOrd="1" destOrd="0" presId="urn:microsoft.com/office/officeart/2005/8/layout/chevron2"/>
    <dgm:cxn modelId="{8AF4CF4E-C5CF-4C48-A8F1-2A2BD164B019}" type="presParOf" srcId="{5E029234-D222-40F6-9C68-0BF34CDDAAF0}" destId="{DE58711B-DA95-4A1E-9894-6610A3F541CD}" srcOrd="1" destOrd="0" presId="urn:microsoft.com/office/officeart/2005/8/layout/chevron2"/>
    <dgm:cxn modelId="{FEB44F95-7E04-4A61-8976-154BD91F7A1C}" type="presParOf" srcId="{5E029234-D222-40F6-9C68-0BF34CDDAAF0}" destId="{0EBE9DCE-6A43-4B95-8E5F-86FEB63FE70C}" srcOrd="2" destOrd="0" presId="urn:microsoft.com/office/officeart/2005/8/layout/chevron2"/>
    <dgm:cxn modelId="{C06E8630-6146-460B-B5ED-C53163185877}" type="presParOf" srcId="{0EBE9DCE-6A43-4B95-8E5F-86FEB63FE70C}" destId="{4866D3C2-03D0-44F5-B87E-8EEB46675006}" srcOrd="0" destOrd="0" presId="urn:microsoft.com/office/officeart/2005/8/layout/chevron2"/>
    <dgm:cxn modelId="{3C606005-6BDE-4C3A-9E47-B0D5DE01A210}" type="presParOf" srcId="{0EBE9DCE-6A43-4B95-8E5F-86FEB63FE70C}" destId="{9AAA9F89-0902-4C83-B1CD-77F5C22CDB2E}" srcOrd="1" destOrd="0" presId="urn:microsoft.com/office/officeart/2005/8/layout/chevron2"/>
    <dgm:cxn modelId="{24C67C4C-7FE7-40A2-9AE0-E41E8B4840B3}" type="presParOf" srcId="{5E029234-D222-40F6-9C68-0BF34CDDAAF0}" destId="{1648E446-2C97-4E70-A17A-E17D52E85F53}" srcOrd="3" destOrd="0" presId="urn:microsoft.com/office/officeart/2005/8/layout/chevron2"/>
    <dgm:cxn modelId="{BE79EB03-9173-4802-9CD6-B1485103CC3F}" type="presParOf" srcId="{5E029234-D222-40F6-9C68-0BF34CDDAAF0}" destId="{83EBBAEE-D9DF-4909-A2FA-74C2E50112D5}" srcOrd="4" destOrd="0" presId="urn:microsoft.com/office/officeart/2005/8/layout/chevron2"/>
    <dgm:cxn modelId="{9D81806D-A2D1-41FA-8621-0EBAA6877CF3}" type="presParOf" srcId="{83EBBAEE-D9DF-4909-A2FA-74C2E50112D5}" destId="{8163069E-4D52-4806-9C58-D6893D5F5C67}" srcOrd="0" destOrd="0" presId="urn:microsoft.com/office/officeart/2005/8/layout/chevron2"/>
    <dgm:cxn modelId="{020E7263-33CE-4A1B-8FFA-584146F6E3BF}" type="presParOf" srcId="{83EBBAEE-D9DF-4909-A2FA-74C2E50112D5}" destId="{84D3DD75-52F2-4022-B191-A04F412580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583DCE-3B03-4336-8A88-9683B1311F9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AB05D41-0D94-437C-A2C7-DA504E49919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4</a:t>
          </a:r>
          <a:endParaRPr lang="ru-RU" dirty="0">
            <a:solidFill>
              <a:srgbClr val="002060"/>
            </a:solidFill>
          </a:endParaRPr>
        </a:p>
      </dgm:t>
    </dgm:pt>
    <dgm:pt modelId="{D8B978F1-2E6A-4F9E-81DB-8B49086855C9}" type="parTrans" cxnId="{6360F83F-4011-4EAE-92F1-2DC7310B97A1}">
      <dgm:prSet/>
      <dgm:spPr/>
      <dgm:t>
        <a:bodyPr/>
        <a:lstStyle/>
        <a:p>
          <a:endParaRPr lang="ru-RU"/>
        </a:p>
      </dgm:t>
    </dgm:pt>
    <dgm:pt modelId="{43130367-0943-460B-A973-4AB018B22F70}" type="sibTrans" cxnId="{6360F83F-4011-4EAE-92F1-2DC7310B97A1}">
      <dgm:prSet/>
      <dgm:spPr/>
      <dgm:t>
        <a:bodyPr/>
        <a:lstStyle/>
        <a:p>
          <a:endParaRPr lang="ru-RU"/>
        </a:p>
      </dgm:t>
    </dgm:pt>
    <dgm:pt modelId="{BFF1CA78-407E-4B0A-9D0D-BB74B631909B}">
      <dgm:prSet phldrT="[Текст]" custT="1"/>
      <dgm:spPr/>
      <dgm:t>
        <a:bodyPr/>
        <a:lstStyle/>
        <a:p>
          <a:pPr algn="ctr"/>
          <a:r>
            <a:rPr lang="ru-RU" sz="2200" baseline="0" dirty="0" smtClean="0">
              <a:solidFill>
                <a:srgbClr val="002060"/>
              </a:solidFill>
            </a:rPr>
            <a:t>декоративная косметика (желательно редких для вашего региона брендов);</a:t>
          </a:r>
          <a:endParaRPr lang="ru-RU" sz="2200" baseline="0" dirty="0">
            <a:solidFill>
              <a:srgbClr val="002060"/>
            </a:solidFill>
          </a:endParaRPr>
        </a:p>
      </dgm:t>
    </dgm:pt>
    <dgm:pt modelId="{6DBA05FC-368A-4645-94EF-E998D3F28B0D}" type="parTrans" cxnId="{742A57F2-3FA4-4095-87AC-6258F7F87A5A}">
      <dgm:prSet/>
      <dgm:spPr/>
      <dgm:t>
        <a:bodyPr/>
        <a:lstStyle/>
        <a:p>
          <a:endParaRPr lang="ru-RU"/>
        </a:p>
      </dgm:t>
    </dgm:pt>
    <dgm:pt modelId="{655B188C-F47E-4CF6-B31D-B64FB80D8F0A}" type="sibTrans" cxnId="{742A57F2-3FA4-4095-87AC-6258F7F87A5A}">
      <dgm:prSet/>
      <dgm:spPr/>
      <dgm:t>
        <a:bodyPr/>
        <a:lstStyle/>
        <a:p>
          <a:endParaRPr lang="ru-RU"/>
        </a:p>
      </dgm:t>
    </dgm:pt>
    <dgm:pt modelId="{FB607272-7273-4621-BE06-238D5F75C60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5</a:t>
          </a:r>
          <a:endParaRPr lang="ru-RU" dirty="0">
            <a:solidFill>
              <a:srgbClr val="002060"/>
            </a:solidFill>
          </a:endParaRPr>
        </a:p>
      </dgm:t>
    </dgm:pt>
    <dgm:pt modelId="{002564B6-9300-412E-B83B-D367BBE094D9}" type="parTrans" cxnId="{F80EF633-9E72-405E-8D7A-74A1F3A4708B}">
      <dgm:prSet/>
      <dgm:spPr/>
      <dgm:t>
        <a:bodyPr/>
        <a:lstStyle/>
        <a:p>
          <a:endParaRPr lang="ru-RU"/>
        </a:p>
      </dgm:t>
    </dgm:pt>
    <dgm:pt modelId="{C4D8BE23-3408-4A4B-8E07-093D95F2797B}" type="sibTrans" cxnId="{F80EF633-9E72-405E-8D7A-74A1F3A4708B}">
      <dgm:prSet/>
      <dgm:spPr/>
      <dgm:t>
        <a:bodyPr/>
        <a:lstStyle/>
        <a:p>
          <a:endParaRPr lang="ru-RU"/>
        </a:p>
      </dgm:t>
    </dgm:pt>
    <dgm:pt modelId="{9EC4E047-C42A-4765-B9DB-4F83488CAC69}">
      <dgm:prSet phldrT="[Текст]" custT="1"/>
      <dgm:spPr/>
      <dgm:t>
        <a:bodyPr/>
        <a:lstStyle/>
        <a:p>
          <a:pPr algn="ctr"/>
          <a:r>
            <a:rPr lang="ru-RU" sz="2200" dirty="0" smtClean="0">
              <a:solidFill>
                <a:srgbClr val="002060"/>
              </a:solidFill>
            </a:rPr>
            <a:t>биологически активные добавки (</a:t>
          </a:r>
          <a:r>
            <a:rPr lang="ru-RU" sz="2200" dirty="0" err="1" smtClean="0">
              <a:solidFill>
                <a:srgbClr val="002060"/>
              </a:solidFill>
            </a:rPr>
            <a:t>БАДы</a:t>
          </a:r>
          <a:r>
            <a:rPr lang="ru-RU" sz="2200" dirty="0" smtClean="0">
              <a:solidFill>
                <a:srgbClr val="002060"/>
              </a:solidFill>
            </a:rPr>
            <a:t>);</a:t>
          </a:r>
          <a:endParaRPr lang="ru-RU" sz="2200" baseline="0" dirty="0">
            <a:solidFill>
              <a:srgbClr val="002060"/>
            </a:solidFill>
          </a:endParaRPr>
        </a:p>
      </dgm:t>
    </dgm:pt>
    <dgm:pt modelId="{A185BFCF-435C-4B00-9F72-BE08C2E50CEB}" type="parTrans" cxnId="{FEBF5610-4962-4455-8BF4-01900EE6C249}">
      <dgm:prSet/>
      <dgm:spPr/>
      <dgm:t>
        <a:bodyPr/>
        <a:lstStyle/>
        <a:p>
          <a:endParaRPr lang="ru-RU"/>
        </a:p>
      </dgm:t>
    </dgm:pt>
    <dgm:pt modelId="{1322E284-AAA4-496C-8545-C42265D4E202}" type="sibTrans" cxnId="{FEBF5610-4962-4455-8BF4-01900EE6C249}">
      <dgm:prSet/>
      <dgm:spPr/>
      <dgm:t>
        <a:bodyPr/>
        <a:lstStyle/>
        <a:p>
          <a:endParaRPr lang="ru-RU"/>
        </a:p>
      </dgm:t>
    </dgm:pt>
    <dgm:pt modelId="{572907E7-0A2B-49CF-871D-D2B7B5C1ED0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6</a:t>
          </a:r>
          <a:endParaRPr lang="ru-RU" dirty="0">
            <a:solidFill>
              <a:srgbClr val="002060"/>
            </a:solidFill>
          </a:endParaRPr>
        </a:p>
      </dgm:t>
    </dgm:pt>
    <dgm:pt modelId="{B597751B-0BC1-46AF-BECA-986D2EA7F6F0}" type="parTrans" cxnId="{2294C232-5B24-49B7-BCE4-5F587EC3620E}">
      <dgm:prSet/>
      <dgm:spPr/>
      <dgm:t>
        <a:bodyPr/>
        <a:lstStyle/>
        <a:p>
          <a:endParaRPr lang="ru-RU"/>
        </a:p>
      </dgm:t>
    </dgm:pt>
    <dgm:pt modelId="{EC5A0BBD-8CD6-47BA-9707-1F8DEB6AC22E}" type="sibTrans" cxnId="{2294C232-5B24-49B7-BCE4-5F587EC3620E}">
      <dgm:prSet/>
      <dgm:spPr/>
      <dgm:t>
        <a:bodyPr/>
        <a:lstStyle/>
        <a:p>
          <a:endParaRPr lang="ru-RU"/>
        </a:p>
      </dgm:t>
    </dgm:pt>
    <dgm:pt modelId="{3527C0AE-61D5-4CFF-8729-D0A63D754FA2}">
      <dgm:prSet phldrT="[Текст]"/>
      <dgm:spPr/>
      <dgm:t>
        <a:bodyPr/>
        <a:lstStyle/>
        <a:p>
          <a:pPr algn="ctr"/>
          <a:endParaRPr lang="ru-RU" sz="2400" dirty="0">
            <a:solidFill>
              <a:srgbClr val="002060"/>
            </a:solidFill>
          </a:endParaRPr>
        </a:p>
      </dgm:t>
    </dgm:pt>
    <dgm:pt modelId="{3B653689-2863-4A27-9727-B05B7A1D6C1C}" type="parTrans" cxnId="{2A065C62-8072-479E-A416-1C1310A14C2F}">
      <dgm:prSet/>
      <dgm:spPr/>
      <dgm:t>
        <a:bodyPr/>
        <a:lstStyle/>
        <a:p>
          <a:endParaRPr lang="ru-RU"/>
        </a:p>
      </dgm:t>
    </dgm:pt>
    <dgm:pt modelId="{88A3472C-B29F-49B0-8BA0-C5EA678CEA0C}" type="sibTrans" cxnId="{2A065C62-8072-479E-A416-1C1310A14C2F}">
      <dgm:prSet/>
      <dgm:spPr/>
      <dgm:t>
        <a:bodyPr/>
        <a:lstStyle/>
        <a:p>
          <a:endParaRPr lang="ru-RU"/>
        </a:p>
      </dgm:t>
    </dgm:pt>
    <dgm:pt modelId="{F6C7E771-CE5F-49BE-AD5C-D9225AAB753B}">
      <dgm:prSet custT="1"/>
      <dgm:spPr/>
      <dgm:t>
        <a:bodyPr/>
        <a:lstStyle/>
        <a:p>
          <a:pPr algn="ctr"/>
          <a:r>
            <a:rPr lang="ru-RU" sz="2200" dirty="0" smtClean="0">
              <a:solidFill>
                <a:srgbClr val="002060"/>
              </a:solidFill>
            </a:rPr>
            <a:t>малая </a:t>
          </a:r>
          <a:r>
            <a:rPr lang="ru-RU" sz="2200" baseline="0" dirty="0" smtClean="0">
              <a:solidFill>
                <a:srgbClr val="002060"/>
              </a:solidFill>
            </a:rPr>
            <a:t>электроника</a:t>
          </a:r>
          <a:r>
            <a:rPr lang="ru-RU" sz="2200" dirty="0" smtClean="0">
              <a:solidFill>
                <a:srgbClr val="002060"/>
              </a:solidFill>
            </a:rPr>
            <a:t> (профессиональные весы, измерители и пр.);</a:t>
          </a:r>
          <a:endParaRPr lang="ru-RU" sz="2200" dirty="0">
            <a:solidFill>
              <a:srgbClr val="002060"/>
            </a:solidFill>
          </a:endParaRPr>
        </a:p>
      </dgm:t>
    </dgm:pt>
    <dgm:pt modelId="{15FA4A37-53B1-45E2-810A-E93E70ACD9A8}" type="parTrans" cxnId="{3291930F-12DE-4B39-B53E-5F08BB46CAA6}">
      <dgm:prSet/>
      <dgm:spPr/>
      <dgm:t>
        <a:bodyPr/>
        <a:lstStyle/>
        <a:p>
          <a:endParaRPr lang="ru-RU"/>
        </a:p>
      </dgm:t>
    </dgm:pt>
    <dgm:pt modelId="{45580966-7C75-43FB-939F-C516DEA0F418}" type="sibTrans" cxnId="{3291930F-12DE-4B39-B53E-5F08BB46CAA6}">
      <dgm:prSet/>
      <dgm:spPr/>
      <dgm:t>
        <a:bodyPr/>
        <a:lstStyle/>
        <a:p>
          <a:endParaRPr lang="ru-RU"/>
        </a:p>
      </dgm:t>
    </dgm:pt>
    <dgm:pt modelId="{5E029234-D222-40F6-9C68-0BF34CDDAAF0}" type="pres">
      <dgm:prSet presAssocID="{C6583DCE-3B03-4336-8A88-9683B1311F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BDE011-C03A-4A65-BE0F-1DACB8FE70A6}" type="pres">
      <dgm:prSet presAssocID="{1AB05D41-0D94-437C-A2C7-DA504E49919D}" presName="composite" presStyleCnt="0"/>
      <dgm:spPr/>
    </dgm:pt>
    <dgm:pt modelId="{51255CA0-B09C-4C4E-99AF-0612C90769F3}" type="pres">
      <dgm:prSet presAssocID="{1AB05D41-0D94-437C-A2C7-DA504E49919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D37D6-05B4-4427-A4E2-2E5214D99641}" type="pres">
      <dgm:prSet presAssocID="{1AB05D41-0D94-437C-A2C7-DA504E49919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8711B-DA95-4A1E-9894-6610A3F541CD}" type="pres">
      <dgm:prSet presAssocID="{43130367-0943-460B-A973-4AB018B22F70}" presName="sp" presStyleCnt="0"/>
      <dgm:spPr/>
    </dgm:pt>
    <dgm:pt modelId="{0EBE9DCE-6A43-4B95-8E5F-86FEB63FE70C}" type="pres">
      <dgm:prSet presAssocID="{FB607272-7273-4621-BE06-238D5F75C604}" presName="composite" presStyleCnt="0"/>
      <dgm:spPr/>
    </dgm:pt>
    <dgm:pt modelId="{4866D3C2-03D0-44F5-B87E-8EEB46675006}" type="pres">
      <dgm:prSet presAssocID="{FB607272-7273-4621-BE06-238D5F75C6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A9F89-0902-4C83-B1CD-77F5C22CDB2E}" type="pres">
      <dgm:prSet presAssocID="{FB607272-7273-4621-BE06-238D5F75C6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8E446-2C97-4E70-A17A-E17D52E85F53}" type="pres">
      <dgm:prSet presAssocID="{C4D8BE23-3408-4A4B-8E07-093D95F2797B}" presName="sp" presStyleCnt="0"/>
      <dgm:spPr/>
    </dgm:pt>
    <dgm:pt modelId="{83EBBAEE-D9DF-4909-A2FA-74C2E50112D5}" type="pres">
      <dgm:prSet presAssocID="{572907E7-0A2B-49CF-871D-D2B7B5C1ED09}" presName="composite" presStyleCnt="0"/>
      <dgm:spPr/>
    </dgm:pt>
    <dgm:pt modelId="{8163069E-4D52-4806-9C58-D6893D5F5C67}" type="pres">
      <dgm:prSet presAssocID="{572907E7-0A2B-49CF-871D-D2B7B5C1ED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3DD75-52F2-4022-B191-A04F412580AF}" type="pres">
      <dgm:prSet presAssocID="{572907E7-0A2B-49CF-871D-D2B7B5C1ED0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DAFD5C-E75D-45B6-A0E3-5066D14E6B51}" type="presOf" srcId="{BFF1CA78-407E-4B0A-9D0D-BB74B631909B}" destId="{8EFD37D6-05B4-4427-A4E2-2E5214D99641}" srcOrd="0" destOrd="0" presId="urn:microsoft.com/office/officeart/2005/8/layout/chevron2"/>
    <dgm:cxn modelId="{09FE52BE-7103-48C9-84BF-CEBC75267913}" type="presOf" srcId="{3527C0AE-61D5-4CFF-8729-D0A63D754FA2}" destId="{84D3DD75-52F2-4022-B191-A04F412580AF}" srcOrd="0" destOrd="0" presId="urn:microsoft.com/office/officeart/2005/8/layout/chevron2"/>
    <dgm:cxn modelId="{6360F83F-4011-4EAE-92F1-2DC7310B97A1}" srcId="{C6583DCE-3B03-4336-8A88-9683B1311F9C}" destId="{1AB05D41-0D94-437C-A2C7-DA504E49919D}" srcOrd="0" destOrd="0" parTransId="{D8B978F1-2E6A-4F9E-81DB-8B49086855C9}" sibTransId="{43130367-0943-460B-A973-4AB018B22F70}"/>
    <dgm:cxn modelId="{3291930F-12DE-4B39-B53E-5F08BB46CAA6}" srcId="{572907E7-0A2B-49CF-871D-D2B7B5C1ED09}" destId="{F6C7E771-CE5F-49BE-AD5C-D9225AAB753B}" srcOrd="1" destOrd="0" parTransId="{15FA4A37-53B1-45E2-810A-E93E70ACD9A8}" sibTransId="{45580966-7C75-43FB-939F-C516DEA0F418}"/>
    <dgm:cxn modelId="{E0C7D22B-D405-48FF-A97C-0B92715951DF}" type="presOf" srcId="{C6583DCE-3B03-4336-8A88-9683B1311F9C}" destId="{5E029234-D222-40F6-9C68-0BF34CDDAAF0}" srcOrd="0" destOrd="0" presId="urn:microsoft.com/office/officeart/2005/8/layout/chevron2"/>
    <dgm:cxn modelId="{FCB5C967-A4F3-4798-9219-82E71EA87A14}" type="presOf" srcId="{FB607272-7273-4621-BE06-238D5F75C604}" destId="{4866D3C2-03D0-44F5-B87E-8EEB46675006}" srcOrd="0" destOrd="0" presId="urn:microsoft.com/office/officeart/2005/8/layout/chevron2"/>
    <dgm:cxn modelId="{3A45FC82-6215-4A66-8008-5272C54E17C0}" type="presOf" srcId="{572907E7-0A2B-49CF-871D-D2B7B5C1ED09}" destId="{8163069E-4D52-4806-9C58-D6893D5F5C67}" srcOrd="0" destOrd="0" presId="urn:microsoft.com/office/officeart/2005/8/layout/chevron2"/>
    <dgm:cxn modelId="{F80EF633-9E72-405E-8D7A-74A1F3A4708B}" srcId="{C6583DCE-3B03-4336-8A88-9683B1311F9C}" destId="{FB607272-7273-4621-BE06-238D5F75C604}" srcOrd="1" destOrd="0" parTransId="{002564B6-9300-412E-B83B-D367BBE094D9}" sibTransId="{C4D8BE23-3408-4A4B-8E07-093D95F2797B}"/>
    <dgm:cxn modelId="{742A57F2-3FA4-4095-87AC-6258F7F87A5A}" srcId="{1AB05D41-0D94-437C-A2C7-DA504E49919D}" destId="{BFF1CA78-407E-4B0A-9D0D-BB74B631909B}" srcOrd="0" destOrd="0" parTransId="{6DBA05FC-368A-4645-94EF-E998D3F28B0D}" sibTransId="{655B188C-F47E-4CF6-B31D-B64FB80D8F0A}"/>
    <dgm:cxn modelId="{2294C232-5B24-49B7-BCE4-5F587EC3620E}" srcId="{C6583DCE-3B03-4336-8A88-9683B1311F9C}" destId="{572907E7-0A2B-49CF-871D-D2B7B5C1ED09}" srcOrd="2" destOrd="0" parTransId="{B597751B-0BC1-46AF-BECA-986D2EA7F6F0}" sibTransId="{EC5A0BBD-8CD6-47BA-9707-1F8DEB6AC22E}"/>
    <dgm:cxn modelId="{2A065C62-8072-479E-A416-1C1310A14C2F}" srcId="{572907E7-0A2B-49CF-871D-D2B7B5C1ED09}" destId="{3527C0AE-61D5-4CFF-8729-D0A63D754FA2}" srcOrd="0" destOrd="0" parTransId="{3B653689-2863-4A27-9727-B05B7A1D6C1C}" sibTransId="{88A3472C-B29F-49B0-8BA0-C5EA678CEA0C}"/>
    <dgm:cxn modelId="{7E861A82-2AD1-4501-A7AF-1CD3358302CD}" type="presOf" srcId="{F6C7E771-CE5F-49BE-AD5C-D9225AAB753B}" destId="{84D3DD75-52F2-4022-B191-A04F412580AF}" srcOrd="0" destOrd="1" presId="urn:microsoft.com/office/officeart/2005/8/layout/chevron2"/>
    <dgm:cxn modelId="{FEBF5610-4962-4455-8BF4-01900EE6C249}" srcId="{FB607272-7273-4621-BE06-238D5F75C604}" destId="{9EC4E047-C42A-4765-B9DB-4F83488CAC69}" srcOrd="0" destOrd="0" parTransId="{A185BFCF-435C-4B00-9F72-BE08C2E50CEB}" sibTransId="{1322E284-AAA4-496C-8545-C42265D4E202}"/>
    <dgm:cxn modelId="{6A84C700-88E8-4D85-91F9-68D57BC7F968}" type="presOf" srcId="{1AB05D41-0D94-437C-A2C7-DA504E49919D}" destId="{51255CA0-B09C-4C4E-99AF-0612C90769F3}" srcOrd="0" destOrd="0" presId="urn:microsoft.com/office/officeart/2005/8/layout/chevron2"/>
    <dgm:cxn modelId="{B923DBE2-4D28-43B2-8C31-455F6EE5F649}" type="presOf" srcId="{9EC4E047-C42A-4765-B9DB-4F83488CAC69}" destId="{9AAA9F89-0902-4C83-B1CD-77F5C22CDB2E}" srcOrd="0" destOrd="0" presId="urn:microsoft.com/office/officeart/2005/8/layout/chevron2"/>
    <dgm:cxn modelId="{55E90493-28B7-4E9C-A67D-05F19D752059}" type="presParOf" srcId="{5E029234-D222-40F6-9C68-0BF34CDDAAF0}" destId="{81BDE011-C03A-4A65-BE0F-1DACB8FE70A6}" srcOrd="0" destOrd="0" presId="urn:microsoft.com/office/officeart/2005/8/layout/chevron2"/>
    <dgm:cxn modelId="{9ECC5D23-4796-44DE-8F10-386794992BA4}" type="presParOf" srcId="{81BDE011-C03A-4A65-BE0F-1DACB8FE70A6}" destId="{51255CA0-B09C-4C4E-99AF-0612C90769F3}" srcOrd="0" destOrd="0" presId="urn:microsoft.com/office/officeart/2005/8/layout/chevron2"/>
    <dgm:cxn modelId="{D50262BC-1D71-4E70-9DA7-92213F3342ED}" type="presParOf" srcId="{81BDE011-C03A-4A65-BE0F-1DACB8FE70A6}" destId="{8EFD37D6-05B4-4427-A4E2-2E5214D99641}" srcOrd="1" destOrd="0" presId="urn:microsoft.com/office/officeart/2005/8/layout/chevron2"/>
    <dgm:cxn modelId="{123469B9-4C4C-4174-8A1C-688676FBA37E}" type="presParOf" srcId="{5E029234-D222-40F6-9C68-0BF34CDDAAF0}" destId="{DE58711B-DA95-4A1E-9894-6610A3F541CD}" srcOrd="1" destOrd="0" presId="urn:microsoft.com/office/officeart/2005/8/layout/chevron2"/>
    <dgm:cxn modelId="{118DF0CB-F633-4D22-B8A2-53778BA7B2E7}" type="presParOf" srcId="{5E029234-D222-40F6-9C68-0BF34CDDAAF0}" destId="{0EBE9DCE-6A43-4B95-8E5F-86FEB63FE70C}" srcOrd="2" destOrd="0" presId="urn:microsoft.com/office/officeart/2005/8/layout/chevron2"/>
    <dgm:cxn modelId="{41FCEEA2-2FA5-42D1-A81A-ACF7EFD7166F}" type="presParOf" srcId="{0EBE9DCE-6A43-4B95-8E5F-86FEB63FE70C}" destId="{4866D3C2-03D0-44F5-B87E-8EEB46675006}" srcOrd="0" destOrd="0" presId="urn:microsoft.com/office/officeart/2005/8/layout/chevron2"/>
    <dgm:cxn modelId="{D3464C74-6E19-491F-98F9-4D754383A352}" type="presParOf" srcId="{0EBE9DCE-6A43-4B95-8E5F-86FEB63FE70C}" destId="{9AAA9F89-0902-4C83-B1CD-77F5C22CDB2E}" srcOrd="1" destOrd="0" presId="urn:microsoft.com/office/officeart/2005/8/layout/chevron2"/>
    <dgm:cxn modelId="{D4EEDA24-9624-4A66-A58D-B05FAF216339}" type="presParOf" srcId="{5E029234-D222-40F6-9C68-0BF34CDDAAF0}" destId="{1648E446-2C97-4E70-A17A-E17D52E85F53}" srcOrd="3" destOrd="0" presId="urn:microsoft.com/office/officeart/2005/8/layout/chevron2"/>
    <dgm:cxn modelId="{759E71A9-7DC7-4629-B0E2-851B3CEE6B52}" type="presParOf" srcId="{5E029234-D222-40F6-9C68-0BF34CDDAAF0}" destId="{83EBBAEE-D9DF-4909-A2FA-74C2E50112D5}" srcOrd="4" destOrd="0" presId="urn:microsoft.com/office/officeart/2005/8/layout/chevron2"/>
    <dgm:cxn modelId="{6FC41431-8E56-4B16-889A-049B7045437B}" type="presParOf" srcId="{83EBBAEE-D9DF-4909-A2FA-74C2E50112D5}" destId="{8163069E-4D52-4806-9C58-D6893D5F5C67}" srcOrd="0" destOrd="0" presId="urn:microsoft.com/office/officeart/2005/8/layout/chevron2"/>
    <dgm:cxn modelId="{2E0584E2-E9CD-4C09-9A41-6123CF1FCDEA}" type="presParOf" srcId="{83EBBAEE-D9DF-4909-A2FA-74C2E50112D5}" destId="{84D3DD75-52F2-4022-B191-A04F412580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583DCE-3B03-4336-8A88-9683B1311F9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AB05D41-0D94-437C-A2C7-DA504E49919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7</a:t>
          </a:r>
          <a:endParaRPr lang="ru-RU" dirty="0">
            <a:solidFill>
              <a:srgbClr val="002060"/>
            </a:solidFill>
          </a:endParaRPr>
        </a:p>
      </dgm:t>
    </dgm:pt>
    <dgm:pt modelId="{D8B978F1-2E6A-4F9E-81DB-8B49086855C9}" type="parTrans" cxnId="{6360F83F-4011-4EAE-92F1-2DC7310B97A1}">
      <dgm:prSet/>
      <dgm:spPr/>
      <dgm:t>
        <a:bodyPr/>
        <a:lstStyle/>
        <a:p>
          <a:endParaRPr lang="ru-RU"/>
        </a:p>
      </dgm:t>
    </dgm:pt>
    <dgm:pt modelId="{43130367-0943-460B-A973-4AB018B22F70}" type="sibTrans" cxnId="{6360F83F-4011-4EAE-92F1-2DC7310B97A1}">
      <dgm:prSet/>
      <dgm:spPr/>
      <dgm:t>
        <a:bodyPr/>
        <a:lstStyle/>
        <a:p>
          <a:endParaRPr lang="ru-RU"/>
        </a:p>
      </dgm:t>
    </dgm:pt>
    <dgm:pt modelId="{BFF1CA78-407E-4B0A-9D0D-BB74B631909B}">
      <dgm:prSet phldrT="[Текст]" custT="1"/>
      <dgm:spPr/>
      <dgm:t>
        <a:bodyPr/>
        <a:lstStyle/>
        <a:p>
          <a:pPr algn="ctr"/>
          <a:r>
            <a:rPr lang="ru-RU" sz="2200" dirty="0" smtClean="0">
              <a:solidFill>
                <a:srgbClr val="002060"/>
              </a:solidFill>
            </a:rPr>
            <a:t>бизнес-сувениры (специально выпущенные продукты с логотипом предприятия: косметички, полотенца, халаты, бокалы и пр.);</a:t>
          </a:r>
          <a:endParaRPr lang="ru-RU" sz="2200" baseline="0" dirty="0">
            <a:solidFill>
              <a:srgbClr val="002060"/>
            </a:solidFill>
          </a:endParaRPr>
        </a:p>
      </dgm:t>
    </dgm:pt>
    <dgm:pt modelId="{6DBA05FC-368A-4645-94EF-E998D3F28B0D}" type="parTrans" cxnId="{742A57F2-3FA4-4095-87AC-6258F7F87A5A}">
      <dgm:prSet/>
      <dgm:spPr/>
      <dgm:t>
        <a:bodyPr/>
        <a:lstStyle/>
        <a:p>
          <a:endParaRPr lang="ru-RU"/>
        </a:p>
      </dgm:t>
    </dgm:pt>
    <dgm:pt modelId="{655B188C-F47E-4CF6-B31D-B64FB80D8F0A}" type="sibTrans" cxnId="{742A57F2-3FA4-4095-87AC-6258F7F87A5A}">
      <dgm:prSet/>
      <dgm:spPr/>
      <dgm:t>
        <a:bodyPr/>
        <a:lstStyle/>
        <a:p>
          <a:endParaRPr lang="ru-RU"/>
        </a:p>
      </dgm:t>
    </dgm:pt>
    <dgm:pt modelId="{FB607272-7273-4621-BE06-238D5F75C60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8</a:t>
          </a:r>
          <a:endParaRPr lang="ru-RU" dirty="0">
            <a:solidFill>
              <a:srgbClr val="002060"/>
            </a:solidFill>
          </a:endParaRPr>
        </a:p>
      </dgm:t>
    </dgm:pt>
    <dgm:pt modelId="{002564B6-9300-412E-B83B-D367BBE094D9}" type="parTrans" cxnId="{F80EF633-9E72-405E-8D7A-74A1F3A4708B}">
      <dgm:prSet/>
      <dgm:spPr/>
      <dgm:t>
        <a:bodyPr/>
        <a:lstStyle/>
        <a:p>
          <a:endParaRPr lang="ru-RU"/>
        </a:p>
      </dgm:t>
    </dgm:pt>
    <dgm:pt modelId="{C4D8BE23-3408-4A4B-8E07-093D95F2797B}" type="sibTrans" cxnId="{F80EF633-9E72-405E-8D7A-74A1F3A4708B}">
      <dgm:prSet/>
      <dgm:spPr/>
      <dgm:t>
        <a:bodyPr/>
        <a:lstStyle/>
        <a:p>
          <a:endParaRPr lang="ru-RU"/>
        </a:p>
      </dgm:t>
    </dgm:pt>
    <dgm:pt modelId="{9EC4E047-C42A-4765-B9DB-4F83488CAC69}">
      <dgm:prSet phldrT="[Текст]" custT="1"/>
      <dgm:spPr/>
      <dgm:t>
        <a:bodyPr/>
        <a:lstStyle/>
        <a:p>
          <a:pPr algn="ctr"/>
          <a:r>
            <a:rPr lang="ru-RU" sz="2200" dirty="0" smtClean="0">
              <a:solidFill>
                <a:srgbClr val="002060"/>
              </a:solidFill>
            </a:rPr>
            <a:t>средства для солярия (как во время сеанса, так и после него).</a:t>
          </a:r>
          <a:endParaRPr lang="ru-RU" sz="2200" baseline="0" dirty="0">
            <a:solidFill>
              <a:srgbClr val="002060"/>
            </a:solidFill>
          </a:endParaRPr>
        </a:p>
      </dgm:t>
    </dgm:pt>
    <dgm:pt modelId="{A185BFCF-435C-4B00-9F72-BE08C2E50CEB}" type="parTrans" cxnId="{FEBF5610-4962-4455-8BF4-01900EE6C249}">
      <dgm:prSet/>
      <dgm:spPr/>
      <dgm:t>
        <a:bodyPr/>
        <a:lstStyle/>
        <a:p>
          <a:endParaRPr lang="ru-RU"/>
        </a:p>
      </dgm:t>
    </dgm:pt>
    <dgm:pt modelId="{1322E284-AAA4-496C-8545-C42265D4E202}" type="sibTrans" cxnId="{FEBF5610-4962-4455-8BF4-01900EE6C249}">
      <dgm:prSet/>
      <dgm:spPr/>
      <dgm:t>
        <a:bodyPr/>
        <a:lstStyle/>
        <a:p>
          <a:endParaRPr lang="ru-RU"/>
        </a:p>
      </dgm:t>
    </dgm:pt>
    <dgm:pt modelId="{C313B13E-1950-4C68-B386-49C3DE93D9B2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9</a:t>
          </a:r>
          <a:endParaRPr lang="ru-RU" dirty="0">
            <a:solidFill>
              <a:srgbClr val="002060"/>
            </a:solidFill>
          </a:endParaRPr>
        </a:p>
      </dgm:t>
    </dgm:pt>
    <dgm:pt modelId="{8AD65F04-AE81-4815-8928-D0B965919FAA}" type="parTrans" cxnId="{6E3A5C40-D761-497F-B1A4-40D6493560D0}">
      <dgm:prSet/>
      <dgm:spPr/>
      <dgm:t>
        <a:bodyPr/>
        <a:lstStyle/>
        <a:p>
          <a:endParaRPr lang="ru-RU"/>
        </a:p>
      </dgm:t>
    </dgm:pt>
    <dgm:pt modelId="{CD096FDB-A5B7-490B-ACA6-1ADE479D4EE6}" type="sibTrans" cxnId="{6E3A5C40-D761-497F-B1A4-40D6493560D0}">
      <dgm:prSet/>
      <dgm:spPr/>
      <dgm:t>
        <a:bodyPr/>
        <a:lstStyle/>
        <a:p>
          <a:endParaRPr lang="ru-RU"/>
        </a:p>
      </dgm:t>
    </dgm:pt>
    <dgm:pt modelId="{9D66B37B-D982-49FB-80F2-54D18A82E448}">
      <dgm:prSet custT="1"/>
      <dgm:spPr/>
      <dgm:t>
        <a:bodyPr/>
        <a:lstStyle/>
        <a:p>
          <a:pPr algn="ctr"/>
          <a:r>
            <a:rPr lang="ru-RU" sz="2200" baseline="0" dirty="0" smtClean="0">
              <a:solidFill>
                <a:srgbClr val="002060"/>
              </a:solidFill>
            </a:rPr>
            <a:t>В салонах красоты могут продаваться специальные наборы для путешествий, включающие необходимые косметические средства. </a:t>
          </a:r>
          <a:r>
            <a:rPr lang="ru-RU" sz="1400" baseline="0" dirty="0" smtClean="0">
              <a:solidFill>
                <a:srgbClr val="002060"/>
              </a:solidFill>
            </a:rPr>
            <a:t>Этот товар особенно актуален для полетов, поскольку при изготовлении учитываются требования аэрокомпаний к размерам упаковок</a:t>
          </a:r>
          <a:r>
            <a:rPr lang="ru-RU" sz="2200" baseline="0" dirty="0" smtClean="0">
              <a:solidFill>
                <a:srgbClr val="002060"/>
              </a:solidFill>
            </a:rPr>
            <a:t>.</a:t>
          </a:r>
          <a:endParaRPr lang="ru-RU" sz="2200" baseline="0" dirty="0">
            <a:solidFill>
              <a:srgbClr val="002060"/>
            </a:solidFill>
          </a:endParaRPr>
        </a:p>
      </dgm:t>
    </dgm:pt>
    <dgm:pt modelId="{7808A95D-0410-44B6-B22C-B6E98FBE1377}" type="parTrans" cxnId="{DA769637-40DF-4EA5-9BB0-4E91E8B4096A}">
      <dgm:prSet/>
      <dgm:spPr/>
      <dgm:t>
        <a:bodyPr/>
        <a:lstStyle/>
        <a:p>
          <a:endParaRPr lang="ru-RU"/>
        </a:p>
      </dgm:t>
    </dgm:pt>
    <dgm:pt modelId="{AB04DCD9-A9F7-4DB4-B688-C05211397B9E}" type="sibTrans" cxnId="{DA769637-40DF-4EA5-9BB0-4E91E8B4096A}">
      <dgm:prSet/>
      <dgm:spPr/>
      <dgm:t>
        <a:bodyPr/>
        <a:lstStyle/>
        <a:p>
          <a:endParaRPr lang="ru-RU"/>
        </a:p>
      </dgm:t>
    </dgm:pt>
    <dgm:pt modelId="{5E029234-D222-40F6-9C68-0BF34CDDAAF0}" type="pres">
      <dgm:prSet presAssocID="{C6583DCE-3B03-4336-8A88-9683B1311F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BDE011-C03A-4A65-BE0F-1DACB8FE70A6}" type="pres">
      <dgm:prSet presAssocID="{1AB05D41-0D94-437C-A2C7-DA504E49919D}" presName="composite" presStyleCnt="0"/>
      <dgm:spPr/>
    </dgm:pt>
    <dgm:pt modelId="{51255CA0-B09C-4C4E-99AF-0612C90769F3}" type="pres">
      <dgm:prSet presAssocID="{1AB05D41-0D94-437C-A2C7-DA504E49919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D37D6-05B4-4427-A4E2-2E5214D99641}" type="pres">
      <dgm:prSet presAssocID="{1AB05D41-0D94-437C-A2C7-DA504E49919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8711B-DA95-4A1E-9894-6610A3F541CD}" type="pres">
      <dgm:prSet presAssocID="{43130367-0943-460B-A973-4AB018B22F70}" presName="sp" presStyleCnt="0"/>
      <dgm:spPr/>
    </dgm:pt>
    <dgm:pt modelId="{0EBE9DCE-6A43-4B95-8E5F-86FEB63FE70C}" type="pres">
      <dgm:prSet presAssocID="{FB607272-7273-4621-BE06-238D5F75C604}" presName="composite" presStyleCnt="0"/>
      <dgm:spPr/>
    </dgm:pt>
    <dgm:pt modelId="{4866D3C2-03D0-44F5-B87E-8EEB46675006}" type="pres">
      <dgm:prSet presAssocID="{FB607272-7273-4621-BE06-238D5F75C6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A9F89-0902-4C83-B1CD-77F5C22CDB2E}" type="pres">
      <dgm:prSet presAssocID="{FB607272-7273-4621-BE06-238D5F75C6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8E446-2C97-4E70-A17A-E17D52E85F53}" type="pres">
      <dgm:prSet presAssocID="{C4D8BE23-3408-4A4B-8E07-093D95F2797B}" presName="sp" presStyleCnt="0"/>
      <dgm:spPr/>
    </dgm:pt>
    <dgm:pt modelId="{6D026F53-496F-4C71-B46F-9B6CC874B78D}" type="pres">
      <dgm:prSet presAssocID="{C313B13E-1950-4C68-B386-49C3DE93D9B2}" presName="composite" presStyleCnt="0"/>
      <dgm:spPr/>
    </dgm:pt>
    <dgm:pt modelId="{498C3DBA-06AD-4642-884B-CF22D0DE5288}" type="pres">
      <dgm:prSet presAssocID="{C313B13E-1950-4C68-B386-49C3DE93D9B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A4C9E-D6AA-4B48-B679-3EC2FC4A8C3F}" type="pres">
      <dgm:prSet presAssocID="{C313B13E-1950-4C68-B386-49C3DE93D9B2}" presName="descendantText" presStyleLbl="alignAcc1" presStyleIdx="2" presStyleCnt="3" custScaleY="159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AE35E-A9BE-48A2-BC0E-BCEB1CA0992B}" type="presOf" srcId="{C6583DCE-3B03-4336-8A88-9683B1311F9C}" destId="{5E029234-D222-40F6-9C68-0BF34CDDAAF0}" srcOrd="0" destOrd="0" presId="urn:microsoft.com/office/officeart/2005/8/layout/chevron2"/>
    <dgm:cxn modelId="{6360F83F-4011-4EAE-92F1-2DC7310B97A1}" srcId="{C6583DCE-3B03-4336-8A88-9683B1311F9C}" destId="{1AB05D41-0D94-437C-A2C7-DA504E49919D}" srcOrd="0" destOrd="0" parTransId="{D8B978F1-2E6A-4F9E-81DB-8B49086855C9}" sibTransId="{43130367-0943-460B-A973-4AB018B22F70}"/>
    <dgm:cxn modelId="{557C6E81-DC1D-4AD7-AC3C-B4395B08A89A}" type="presOf" srcId="{BFF1CA78-407E-4B0A-9D0D-BB74B631909B}" destId="{8EFD37D6-05B4-4427-A4E2-2E5214D99641}" srcOrd="0" destOrd="0" presId="urn:microsoft.com/office/officeart/2005/8/layout/chevron2"/>
    <dgm:cxn modelId="{8AD505F7-CF1D-4AFA-B79A-34B8690F7DA7}" type="presOf" srcId="{C313B13E-1950-4C68-B386-49C3DE93D9B2}" destId="{498C3DBA-06AD-4642-884B-CF22D0DE5288}" srcOrd="0" destOrd="0" presId="urn:microsoft.com/office/officeart/2005/8/layout/chevron2"/>
    <dgm:cxn modelId="{6E3A5C40-D761-497F-B1A4-40D6493560D0}" srcId="{C6583DCE-3B03-4336-8A88-9683B1311F9C}" destId="{C313B13E-1950-4C68-B386-49C3DE93D9B2}" srcOrd="2" destOrd="0" parTransId="{8AD65F04-AE81-4815-8928-D0B965919FAA}" sibTransId="{CD096FDB-A5B7-490B-ACA6-1ADE479D4EE6}"/>
    <dgm:cxn modelId="{8EB2DF0F-A053-448E-87F5-74FCBA6B8076}" type="presOf" srcId="{1AB05D41-0D94-437C-A2C7-DA504E49919D}" destId="{51255CA0-B09C-4C4E-99AF-0612C90769F3}" srcOrd="0" destOrd="0" presId="urn:microsoft.com/office/officeart/2005/8/layout/chevron2"/>
    <dgm:cxn modelId="{DA769637-40DF-4EA5-9BB0-4E91E8B4096A}" srcId="{C313B13E-1950-4C68-B386-49C3DE93D9B2}" destId="{9D66B37B-D982-49FB-80F2-54D18A82E448}" srcOrd="0" destOrd="0" parTransId="{7808A95D-0410-44B6-B22C-B6E98FBE1377}" sibTransId="{AB04DCD9-A9F7-4DB4-B688-C05211397B9E}"/>
    <dgm:cxn modelId="{F80EF633-9E72-405E-8D7A-74A1F3A4708B}" srcId="{C6583DCE-3B03-4336-8A88-9683B1311F9C}" destId="{FB607272-7273-4621-BE06-238D5F75C604}" srcOrd="1" destOrd="0" parTransId="{002564B6-9300-412E-B83B-D367BBE094D9}" sibTransId="{C4D8BE23-3408-4A4B-8E07-093D95F2797B}"/>
    <dgm:cxn modelId="{742A57F2-3FA4-4095-87AC-6258F7F87A5A}" srcId="{1AB05D41-0D94-437C-A2C7-DA504E49919D}" destId="{BFF1CA78-407E-4B0A-9D0D-BB74B631909B}" srcOrd="0" destOrd="0" parTransId="{6DBA05FC-368A-4645-94EF-E998D3F28B0D}" sibTransId="{655B188C-F47E-4CF6-B31D-B64FB80D8F0A}"/>
    <dgm:cxn modelId="{B2DBB071-8E2B-4E80-8983-1ECCC0196162}" type="presOf" srcId="{FB607272-7273-4621-BE06-238D5F75C604}" destId="{4866D3C2-03D0-44F5-B87E-8EEB46675006}" srcOrd="0" destOrd="0" presId="urn:microsoft.com/office/officeart/2005/8/layout/chevron2"/>
    <dgm:cxn modelId="{CDC540DB-B87F-4209-9DE1-AC0F5CC9F1C2}" type="presOf" srcId="{9EC4E047-C42A-4765-B9DB-4F83488CAC69}" destId="{9AAA9F89-0902-4C83-B1CD-77F5C22CDB2E}" srcOrd="0" destOrd="0" presId="urn:microsoft.com/office/officeart/2005/8/layout/chevron2"/>
    <dgm:cxn modelId="{754F9134-AAAC-4503-A115-DC215507DE1F}" type="presOf" srcId="{9D66B37B-D982-49FB-80F2-54D18A82E448}" destId="{FFFA4C9E-D6AA-4B48-B679-3EC2FC4A8C3F}" srcOrd="0" destOrd="0" presId="urn:microsoft.com/office/officeart/2005/8/layout/chevron2"/>
    <dgm:cxn modelId="{FEBF5610-4962-4455-8BF4-01900EE6C249}" srcId="{FB607272-7273-4621-BE06-238D5F75C604}" destId="{9EC4E047-C42A-4765-B9DB-4F83488CAC69}" srcOrd="0" destOrd="0" parTransId="{A185BFCF-435C-4B00-9F72-BE08C2E50CEB}" sibTransId="{1322E284-AAA4-496C-8545-C42265D4E202}"/>
    <dgm:cxn modelId="{64B04FFD-52A4-469E-8142-F2762077185B}" type="presParOf" srcId="{5E029234-D222-40F6-9C68-0BF34CDDAAF0}" destId="{81BDE011-C03A-4A65-BE0F-1DACB8FE70A6}" srcOrd="0" destOrd="0" presId="urn:microsoft.com/office/officeart/2005/8/layout/chevron2"/>
    <dgm:cxn modelId="{F506A082-3A5B-4998-8498-48A9C2283DF8}" type="presParOf" srcId="{81BDE011-C03A-4A65-BE0F-1DACB8FE70A6}" destId="{51255CA0-B09C-4C4E-99AF-0612C90769F3}" srcOrd="0" destOrd="0" presId="urn:microsoft.com/office/officeart/2005/8/layout/chevron2"/>
    <dgm:cxn modelId="{11DA2863-6600-4286-92D0-ED694F14E058}" type="presParOf" srcId="{81BDE011-C03A-4A65-BE0F-1DACB8FE70A6}" destId="{8EFD37D6-05B4-4427-A4E2-2E5214D99641}" srcOrd="1" destOrd="0" presId="urn:microsoft.com/office/officeart/2005/8/layout/chevron2"/>
    <dgm:cxn modelId="{C6B395BC-F0A5-4D19-AEB3-0168468B311E}" type="presParOf" srcId="{5E029234-D222-40F6-9C68-0BF34CDDAAF0}" destId="{DE58711B-DA95-4A1E-9894-6610A3F541CD}" srcOrd="1" destOrd="0" presId="urn:microsoft.com/office/officeart/2005/8/layout/chevron2"/>
    <dgm:cxn modelId="{3AAD176F-0301-439C-A3A0-9D25F27990ED}" type="presParOf" srcId="{5E029234-D222-40F6-9C68-0BF34CDDAAF0}" destId="{0EBE9DCE-6A43-4B95-8E5F-86FEB63FE70C}" srcOrd="2" destOrd="0" presId="urn:microsoft.com/office/officeart/2005/8/layout/chevron2"/>
    <dgm:cxn modelId="{C0810392-2E8D-4CA2-AF56-ADD68223D697}" type="presParOf" srcId="{0EBE9DCE-6A43-4B95-8E5F-86FEB63FE70C}" destId="{4866D3C2-03D0-44F5-B87E-8EEB46675006}" srcOrd="0" destOrd="0" presId="urn:microsoft.com/office/officeart/2005/8/layout/chevron2"/>
    <dgm:cxn modelId="{30A0D5A5-FAC8-415E-B45D-C9E6EB47A7AE}" type="presParOf" srcId="{0EBE9DCE-6A43-4B95-8E5F-86FEB63FE70C}" destId="{9AAA9F89-0902-4C83-B1CD-77F5C22CDB2E}" srcOrd="1" destOrd="0" presId="urn:microsoft.com/office/officeart/2005/8/layout/chevron2"/>
    <dgm:cxn modelId="{09AAF4A6-30C5-410B-97F1-DB1030A021ED}" type="presParOf" srcId="{5E029234-D222-40F6-9C68-0BF34CDDAAF0}" destId="{1648E446-2C97-4E70-A17A-E17D52E85F53}" srcOrd="3" destOrd="0" presId="urn:microsoft.com/office/officeart/2005/8/layout/chevron2"/>
    <dgm:cxn modelId="{5BA24D94-F4DB-4EC3-A0B0-574C61E1EA73}" type="presParOf" srcId="{5E029234-D222-40F6-9C68-0BF34CDDAAF0}" destId="{6D026F53-496F-4C71-B46F-9B6CC874B78D}" srcOrd="4" destOrd="0" presId="urn:microsoft.com/office/officeart/2005/8/layout/chevron2"/>
    <dgm:cxn modelId="{5E09F90B-E16D-46A2-8B83-F3A8F8E53CE6}" type="presParOf" srcId="{6D026F53-496F-4C71-B46F-9B6CC874B78D}" destId="{498C3DBA-06AD-4642-884B-CF22D0DE5288}" srcOrd="0" destOrd="0" presId="urn:microsoft.com/office/officeart/2005/8/layout/chevron2"/>
    <dgm:cxn modelId="{D855AA7D-B2A6-46DC-98DC-DA8920B59EB4}" type="presParOf" srcId="{6D026F53-496F-4C71-B46F-9B6CC874B78D}" destId="{FFFA4C9E-D6AA-4B48-B679-3EC2FC4A8C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85B5640-C361-4523-8807-D5EBCB704C7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A4D43F-10B1-41D2-9AF3-101844226B7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7526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Мерчандайзинг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салоне красоты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Ритейл-зона в салоне красот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52980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>
                <a:solidFill>
                  <a:srgbClr val="FF0000"/>
                </a:solidFill>
              </a:rPr>
              <a:t>ГлАВНое</a:t>
            </a:r>
            <a:r>
              <a:rPr lang="ru-RU" b="1" cap="all" dirty="0">
                <a:solidFill>
                  <a:srgbClr val="FF0000"/>
                </a:solidFill>
              </a:rPr>
              <a:t> – </a:t>
            </a:r>
            <a:r>
              <a:rPr lang="ru-RU" b="1" cap="all" dirty="0" err="1">
                <a:solidFill>
                  <a:srgbClr val="FF0000"/>
                </a:solidFill>
              </a:rPr>
              <a:t>НАстроеНИе</a:t>
            </a:r>
            <a:endParaRPr lang="ru-RU" b="1" cap="all" dirty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Чтобы предприятие понравилось потенциальному </a:t>
            </a:r>
            <a:r>
              <a:rPr lang="ru-RU" dirty="0">
                <a:solidFill>
                  <a:srgbClr val="002060"/>
                </a:solidFill>
              </a:rPr>
              <a:t>клиенту с первого взгляда, очень важно, </a:t>
            </a:r>
            <a:r>
              <a:rPr lang="ru-RU" dirty="0" smtClean="0">
                <a:solidFill>
                  <a:srgbClr val="002060"/>
                </a:solidFill>
              </a:rPr>
              <a:t>чтобы </a:t>
            </a:r>
            <a:r>
              <a:rPr lang="ru-RU" dirty="0">
                <a:solidFill>
                  <a:srgbClr val="002060"/>
                </a:solidFill>
              </a:rPr>
              <a:t>оформление фасада, и в первую очередь витринных окон,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вызывало позитивный настрой и ни в коем случае не </a:t>
            </a:r>
            <a:r>
              <a:rPr lang="ru-RU" dirty="0" smtClean="0">
                <a:solidFill>
                  <a:srgbClr val="002060"/>
                </a:solidFill>
              </a:rPr>
              <a:t>провоцировались </a:t>
            </a:r>
            <a:r>
              <a:rPr lang="ru-RU" dirty="0">
                <a:solidFill>
                  <a:srgbClr val="002060"/>
                </a:solidFill>
              </a:rPr>
              <a:t>негативные эмоции.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Что </a:t>
            </a:r>
            <a:r>
              <a:rPr lang="ru-RU" dirty="0">
                <a:solidFill>
                  <a:srgbClr val="002060"/>
                </a:solidFill>
              </a:rPr>
              <a:t>может сформировать позитивные эмоции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Изображения улыбающихся </a:t>
            </a:r>
            <a:r>
              <a:rPr lang="ru-RU" b="1" dirty="0">
                <a:solidFill>
                  <a:srgbClr val="002060"/>
                </a:solidFill>
              </a:rPr>
              <a:t>людей, </a:t>
            </a:r>
            <a:r>
              <a:rPr lang="ru-RU" dirty="0">
                <a:solidFill>
                  <a:srgbClr val="002060"/>
                </a:solidFill>
              </a:rPr>
              <a:t>как женщин, так и мужчин. </a:t>
            </a:r>
            <a:r>
              <a:rPr lang="ru-RU" b="1" dirty="0" smtClean="0">
                <a:solidFill>
                  <a:srgbClr val="002060"/>
                </a:solidFill>
              </a:rPr>
              <a:t>Привлекательный </a:t>
            </a:r>
            <a:r>
              <a:rPr lang="ru-RU" b="1" dirty="0">
                <a:solidFill>
                  <a:srgbClr val="002060"/>
                </a:solidFill>
              </a:rPr>
              <a:t>позитивный цвет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Приятные </a:t>
            </a:r>
            <a:r>
              <a:rPr lang="ru-RU" b="1" dirty="0">
                <a:solidFill>
                  <a:srgbClr val="002060"/>
                </a:solidFill>
              </a:rPr>
              <a:t>сюжетные </a:t>
            </a:r>
            <a:r>
              <a:rPr lang="ru-RU" b="1" dirty="0" smtClean="0">
                <a:solidFill>
                  <a:srgbClr val="002060"/>
                </a:solidFill>
              </a:rPr>
              <a:t>картинки</a:t>
            </a:r>
            <a:r>
              <a:rPr lang="ru-RU" dirty="0" smtClean="0">
                <a:solidFill>
                  <a:srgbClr val="002060"/>
                </a:solidFill>
              </a:rPr>
              <a:t>- изображения</a:t>
            </a:r>
            <a:r>
              <a:rPr lang="ru-RU" dirty="0">
                <a:solidFill>
                  <a:srgbClr val="002060"/>
                </a:solidFill>
              </a:rPr>
              <a:t>, которые вызывают у каждого прохожего </a:t>
            </a:r>
            <a:r>
              <a:rPr lang="ru-RU" dirty="0" smtClean="0">
                <a:solidFill>
                  <a:srgbClr val="002060"/>
                </a:solidFill>
              </a:rPr>
              <a:t>свои приятные </a:t>
            </a:r>
            <a:r>
              <a:rPr lang="ru-RU" dirty="0">
                <a:solidFill>
                  <a:srgbClr val="002060"/>
                </a:solidFill>
              </a:rPr>
              <a:t>ассоциации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Хорошо </a:t>
            </a:r>
            <a:r>
              <a:rPr lang="ru-RU" dirty="0">
                <a:solidFill>
                  <a:srgbClr val="002060"/>
                </a:solidFill>
              </a:rPr>
              <a:t>поднимает </a:t>
            </a:r>
            <a:r>
              <a:rPr lang="ru-RU" b="1" dirty="0">
                <a:solidFill>
                  <a:srgbClr val="002060"/>
                </a:solidFill>
              </a:rPr>
              <a:t>настроение </a:t>
            </a:r>
            <a:r>
              <a:rPr lang="ru-RU" b="1" dirty="0" smtClean="0">
                <a:solidFill>
                  <a:srgbClr val="002060"/>
                </a:solidFill>
              </a:rPr>
              <a:t>ожидание </a:t>
            </a:r>
            <a:r>
              <a:rPr lang="ru-RU" b="1" dirty="0">
                <a:solidFill>
                  <a:srgbClr val="002060"/>
                </a:solidFill>
              </a:rPr>
              <a:t>праздника</a:t>
            </a:r>
            <a:r>
              <a:rPr lang="ru-RU" dirty="0">
                <a:solidFill>
                  <a:srgbClr val="002060"/>
                </a:solidFill>
              </a:rPr>
              <a:t>: цветы, торжественный вид одежды, </a:t>
            </a:r>
            <a:r>
              <a:rPr lang="ru-RU" dirty="0" smtClean="0">
                <a:solidFill>
                  <a:srgbClr val="002060"/>
                </a:solidFill>
              </a:rPr>
              <a:t>графические </a:t>
            </a:r>
            <a:r>
              <a:rPr lang="ru-RU" dirty="0">
                <a:solidFill>
                  <a:srgbClr val="002060"/>
                </a:solidFill>
              </a:rPr>
              <a:t>символы праздничных дат.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Всегда </a:t>
            </a:r>
            <a:r>
              <a:rPr lang="ru-RU" dirty="0">
                <a:solidFill>
                  <a:srgbClr val="002060"/>
                </a:solidFill>
              </a:rPr>
              <a:t>позитивно </a:t>
            </a:r>
            <a:r>
              <a:rPr lang="ru-RU" dirty="0" smtClean="0">
                <a:solidFill>
                  <a:srgbClr val="002060"/>
                </a:solidFill>
              </a:rPr>
              <a:t>работает </a:t>
            </a:r>
            <a:r>
              <a:rPr lang="ru-RU" b="1" dirty="0" smtClean="0">
                <a:solidFill>
                  <a:srgbClr val="002060"/>
                </a:solidFill>
              </a:rPr>
              <a:t>тематическое </a:t>
            </a:r>
            <a:r>
              <a:rPr lang="ru-RU" b="1" dirty="0">
                <a:solidFill>
                  <a:srgbClr val="002060"/>
                </a:solidFill>
              </a:rPr>
              <a:t>праздничное оформление витрин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менее </a:t>
            </a:r>
            <a:r>
              <a:rPr lang="ru-RU" dirty="0" smtClean="0">
                <a:solidFill>
                  <a:srgbClr val="002060"/>
                </a:solidFill>
              </a:rPr>
              <a:t>позитивно </a:t>
            </a:r>
            <a:r>
              <a:rPr lang="ru-RU" dirty="0">
                <a:solidFill>
                  <a:srgbClr val="002060"/>
                </a:solidFill>
              </a:rPr>
              <a:t>работает </a:t>
            </a:r>
            <a:r>
              <a:rPr lang="ru-RU" b="1" dirty="0">
                <a:solidFill>
                  <a:srgbClr val="002060"/>
                </a:solidFill>
              </a:rPr>
              <a:t>информация о здоровье и красоте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изображение </a:t>
            </a:r>
            <a:r>
              <a:rPr lang="ru-RU" dirty="0">
                <a:solidFill>
                  <a:srgbClr val="002060"/>
                </a:solidFill>
              </a:rPr>
              <a:t>красивых здоровых волос, кожи, тела.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Хорошее настроение может </a:t>
            </a:r>
            <a:r>
              <a:rPr lang="ru-RU" dirty="0">
                <a:solidFill>
                  <a:srgbClr val="002060"/>
                </a:solidFill>
              </a:rPr>
              <a:t>создать и объявление об акции, временном </a:t>
            </a:r>
            <a:r>
              <a:rPr lang="ru-RU" dirty="0" smtClean="0">
                <a:solidFill>
                  <a:srgbClr val="002060"/>
                </a:solidFill>
              </a:rPr>
              <a:t>снижении цены</a:t>
            </a:r>
            <a:r>
              <a:rPr lang="ru-RU" dirty="0">
                <a:solidFill>
                  <a:srgbClr val="002060"/>
                </a:solidFill>
              </a:rPr>
              <a:t>. только не переусердствуйте. Не стоит вызывать у </a:t>
            </a:r>
            <a:r>
              <a:rPr lang="ru-RU" dirty="0" smtClean="0">
                <a:solidFill>
                  <a:srgbClr val="002060"/>
                </a:solidFill>
              </a:rPr>
              <a:t>клиента </a:t>
            </a:r>
            <a:r>
              <a:rPr lang="ru-RU" dirty="0">
                <a:solidFill>
                  <a:srgbClr val="002060"/>
                </a:solidFill>
              </a:rPr>
              <a:t>ощущения «дисконт-центра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При </a:t>
            </a:r>
            <a:r>
              <a:rPr lang="ru-RU" sz="2800" dirty="0">
                <a:solidFill>
                  <a:srgbClr val="002060"/>
                </a:solidFill>
              </a:rPr>
              <a:t>оформлении витринного окна </a:t>
            </a:r>
            <a:r>
              <a:rPr lang="ru-RU" sz="2800" dirty="0" smtClean="0">
                <a:solidFill>
                  <a:srgbClr val="002060"/>
                </a:solidFill>
              </a:rPr>
              <a:t>не забудьте </a:t>
            </a:r>
            <a:r>
              <a:rPr lang="ru-RU" sz="2800" dirty="0">
                <a:solidFill>
                  <a:srgbClr val="002060"/>
                </a:solidFill>
              </a:rPr>
              <a:t>и о разнице восприятия </a:t>
            </a:r>
            <a:r>
              <a:rPr lang="ru-RU" sz="2800" dirty="0" smtClean="0">
                <a:solidFill>
                  <a:srgbClr val="002060"/>
                </a:solidFill>
              </a:rPr>
              <a:t>рекламных </a:t>
            </a:r>
            <a:r>
              <a:rPr lang="ru-RU" sz="2800" dirty="0">
                <a:solidFill>
                  <a:srgbClr val="002060"/>
                </a:solidFill>
              </a:rPr>
              <a:t>образов мужчинами и женщинами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Так</a:t>
            </a:r>
            <a:r>
              <a:rPr lang="ru-RU" sz="2800" dirty="0">
                <a:solidFill>
                  <a:srgbClr val="002060"/>
                </a:solidFill>
              </a:rPr>
              <a:t>, например, мужчинам в </a:t>
            </a:r>
            <a:r>
              <a:rPr lang="ru-RU" sz="2800" dirty="0" smtClean="0">
                <a:solidFill>
                  <a:srgbClr val="002060"/>
                </a:solidFill>
              </a:rPr>
              <a:t>рекламных образах </a:t>
            </a:r>
            <a:r>
              <a:rPr lang="ru-RU" sz="2800" dirty="0">
                <a:solidFill>
                  <a:srgbClr val="002060"/>
                </a:solidFill>
              </a:rPr>
              <a:t>больше нравятся мотивы власти</a:t>
            </a:r>
            <a:r>
              <a:rPr lang="ru-RU" sz="2800" dirty="0" smtClean="0">
                <a:solidFill>
                  <a:srgbClr val="002060"/>
                </a:solidFill>
              </a:rPr>
              <a:t>, сексуальности</a:t>
            </a:r>
            <a:r>
              <a:rPr lang="ru-RU" sz="2800" dirty="0">
                <a:solidFill>
                  <a:srgbClr val="002060"/>
                </a:solidFill>
              </a:rPr>
              <a:t>, агрессивности. </a:t>
            </a:r>
            <a:r>
              <a:rPr lang="ru-RU" sz="2800" dirty="0" smtClean="0">
                <a:solidFill>
                  <a:srgbClr val="002060"/>
                </a:solidFill>
              </a:rPr>
              <a:t>Женщин же </a:t>
            </a:r>
            <a:r>
              <a:rPr lang="ru-RU" sz="2800" dirty="0">
                <a:solidFill>
                  <a:srgbClr val="002060"/>
                </a:solidFill>
              </a:rPr>
              <a:t>больше трогают положительные </a:t>
            </a:r>
            <a:r>
              <a:rPr lang="ru-RU" sz="2800" dirty="0" smtClean="0">
                <a:solidFill>
                  <a:srgbClr val="002060"/>
                </a:solidFill>
              </a:rPr>
              <a:t>эмоции</a:t>
            </a:r>
            <a:r>
              <a:rPr lang="ru-RU" sz="2800" dirty="0">
                <a:solidFill>
                  <a:srgbClr val="002060"/>
                </a:solidFill>
              </a:rPr>
              <a:t>, мотивы заботы и любви: </a:t>
            </a:r>
            <a:r>
              <a:rPr lang="ru-RU" sz="2800" dirty="0" smtClean="0">
                <a:solidFill>
                  <a:srgbClr val="002060"/>
                </a:solidFill>
              </a:rPr>
              <a:t>красивая история</a:t>
            </a:r>
            <a:r>
              <a:rPr lang="ru-RU" sz="2800" dirty="0">
                <a:solidFill>
                  <a:srgbClr val="002060"/>
                </a:solidFill>
              </a:rPr>
              <a:t>, симпатичный образ, </a:t>
            </a:r>
            <a:r>
              <a:rPr lang="ru-RU" sz="2800" dirty="0" smtClean="0">
                <a:solidFill>
                  <a:srgbClr val="002060"/>
                </a:solidFill>
              </a:rPr>
              <a:t>завуалированная </a:t>
            </a:r>
            <a:r>
              <a:rPr lang="ru-RU" sz="2800" dirty="0">
                <a:solidFill>
                  <a:srgbClr val="002060"/>
                </a:solidFill>
              </a:rPr>
              <a:t>сексуальность.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7503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Витрины</a:t>
            </a:r>
            <a:r>
              <a:rPr lang="ru-RU" sz="2800" dirty="0">
                <a:solidFill>
                  <a:srgbClr val="002060"/>
                </a:solidFill>
              </a:rPr>
              <a:t> всегда являются продолжением общей концепции предприятия.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Современные </a:t>
            </a:r>
            <a:r>
              <a:rPr lang="ru-RU" sz="2800" dirty="0">
                <a:solidFill>
                  <a:srgbClr val="002060"/>
                </a:solidFill>
              </a:rPr>
              <a:t>тенденции красивого бизнеса – </a:t>
            </a:r>
            <a:r>
              <a:rPr lang="ru-RU" sz="2800" b="1" dirty="0" err="1">
                <a:solidFill>
                  <a:srgbClr val="002060"/>
                </a:solidFill>
              </a:rPr>
              <a:t>безвозрастность</a:t>
            </a:r>
            <a:r>
              <a:rPr lang="ru-RU" sz="2800" b="1" dirty="0">
                <a:solidFill>
                  <a:srgbClr val="002060"/>
                </a:solidFill>
              </a:rPr>
              <a:t>, сексуальность, привлекательность, здоровье и ухоженность – </a:t>
            </a:r>
            <a:r>
              <a:rPr lang="ru-RU" sz="2800" dirty="0">
                <a:solidFill>
                  <a:srgbClr val="002060"/>
                </a:solidFill>
              </a:rPr>
              <a:t>и, как следствие, престижность обладания этими ценностями.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Соответственно </a:t>
            </a:r>
            <a:r>
              <a:rPr lang="ru-RU" sz="2800" dirty="0">
                <a:solidFill>
                  <a:srgbClr val="002060"/>
                </a:solidFill>
              </a:rPr>
              <a:t>оформленная зона продаж создает у клиента ощущение, что покупка салонной косметики – это приобщение к тем ценностям, которые </a:t>
            </a:r>
            <a:r>
              <a:rPr lang="ru-RU" sz="2800" dirty="0" smtClean="0">
                <a:solidFill>
                  <a:srgbClr val="002060"/>
                </a:solidFill>
              </a:rPr>
              <a:t> указаны </a:t>
            </a:r>
            <a:r>
              <a:rPr lang="ru-RU" sz="2800" dirty="0">
                <a:solidFill>
                  <a:srgbClr val="002060"/>
                </a:solidFill>
              </a:rPr>
              <a:t>выше.</a:t>
            </a:r>
          </a:p>
        </p:txBody>
      </p:sp>
    </p:spTree>
    <p:extLst>
      <p:ext uri="{BB962C8B-B14F-4D97-AF65-F5344CB8AC3E}">
        <p14:creationId xmlns:p14="http://schemas.microsoft.com/office/powerpoint/2010/main" val="11393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892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Оформление витрин - это направление средового дизайна. Оформляя витрины, стеллажи, прилавки в любом магазине любого уровня вы предлагаете вашим клиентам не </a:t>
            </a:r>
            <a:r>
              <a:rPr lang="ru-RU" b="1" dirty="0">
                <a:solidFill>
                  <a:srgbClr val="002060"/>
                </a:solidFill>
              </a:rPr>
              <a:t>просто товар, вы предлагаете ему некую философию товара в моделируемом визуальном выражении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 Например, продуктовые супермаркеты, построенные по принципу «магазин-склад» транслируют клиенту философию изобилия и доступности продуктов. Спортивные супермаркеты – философию здоровья, энергичность, молодость и красоту спортивной фигуры. Детские супермаркеты – философия изобилия и доступности игрушек, позитивных эмоций, инфантильность, уход в фантазийный, сказочный мир, не похожий на реальность. А какую философию должны транслировать  витрины в салоне красоты? </a:t>
            </a:r>
          </a:p>
        </p:txBody>
      </p:sp>
      <p:pic>
        <p:nvPicPr>
          <p:cNvPr id="3" name="Рисунок 2" descr="http://www.hairdress.ru/scripts/watermark.php?scr=/upload/img-stati/stat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24036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139952" y="347219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Исследования компании </a:t>
            </a:r>
            <a:r>
              <a:rPr lang="ru-RU" sz="1600" dirty="0" err="1"/>
              <a:t>Point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Purchase</a:t>
            </a:r>
            <a:r>
              <a:rPr lang="ru-RU" sz="1600" dirty="0"/>
              <a:t> </a:t>
            </a:r>
            <a:r>
              <a:rPr lang="ru-RU" sz="1600" dirty="0" err="1"/>
              <a:t>Advertising</a:t>
            </a:r>
            <a:r>
              <a:rPr lang="ru-RU" sz="1600" dirty="0"/>
              <a:t> </a:t>
            </a:r>
            <a:r>
              <a:rPr lang="ru-RU" sz="1600" dirty="0" err="1"/>
              <a:t>Inctitute</a:t>
            </a:r>
            <a:r>
              <a:rPr lang="ru-RU" sz="1600" dirty="0"/>
              <a:t> (POPAI) показывают, что твердо запланированных покупок всего 30%, 8-10% -- альтернативные покупки и 60% -- импульсные покупки. </a:t>
            </a:r>
            <a:endParaRPr lang="ru-RU" sz="1600" dirty="0" smtClean="0"/>
          </a:p>
          <a:p>
            <a:pPr algn="ctr"/>
            <a:r>
              <a:rPr lang="ru-RU" sz="1600" dirty="0" smtClean="0"/>
              <a:t>И </a:t>
            </a:r>
            <a:r>
              <a:rPr lang="ru-RU" sz="1600" dirty="0"/>
              <a:t>даже если покупка товара предварительно запланирована, 7 из 10 покупателей принимают решение о выборе того или иного производителя непосредственно в торговом зале.</a:t>
            </a:r>
          </a:p>
        </p:txBody>
      </p:sp>
    </p:spTree>
    <p:extLst>
      <p:ext uri="{BB962C8B-B14F-4D97-AF65-F5344CB8AC3E}">
        <p14:creationId xmlns:p14="http://schemas.microsoft.com/office/powerpoint/2010/main" val="33884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4721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1.Учет </a:t>
            </a:r>
            <a:r>
              <a:rPr lang="ru-RU" sz="2000" b="1" dirty="0">
                <a:solidFill>
                  <a:srgbClr val="FF0000"/>
                </a:solidFill>
              </a:rPr>
              <a:t>особенностей восприятия </a:t>
            </a:r>
            <a:r>
              <a:rPr lang="ru-RU" sz="2000" b="1" dirty="0" smtClean="0">
                <a:solidFill>
                  <a:srgbClr val="FF0000"/>
                </a:solidFill>
              </a:rPr>
              <a:t>человека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017" y="306896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Ниже перечислены главные законы восприятия: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Информацию проще запоминать и воспринимать, если она сгруппирована</a:t>
            </a:r>
            <a:r>
              <a:rPr lang="ru-RU" dirty="0">
                <a:solidFill>
                  <a:srgbClr val="002060"/>
                </a:solidFill>
              </a:rPr>
              <a:t>. Пример – цветы, растущие на клумбе. Мы визуально воспринимаем их как единый образ (клумба), а не как несколько отдельных растений.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Человек старается систематизировать и упорядочить все, что видит</a:t>
            </a:r>
            <a:r>
              <a:rPr lang="ru-RU" dirty="0">
                <a:solidFill>
                  <a:srgbClr val="002060"/>
                </a:solidFill>
              </a:rPr>
              <a:t>. Хаос, где бы он ни был: в речи, в помещении, на витрине – раздражает людей.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Симметрия более приятна глазу, чем асимметрия</a:t>
            </a:r>
            <a:r>
              <a:rPr lang="ru-RU" dirty="0">
                <a:solidFill>
                  <a:srgbClr val="002060"/>
                </a:solidFill>
              </a:rPr>
              <a:t>. Человек стремится к симметрии, а асимметрия обычно вызывает агрессию.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017" y="54461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Исходя из всего сказанного выше, можно сделать вывод, что, согласно </a:t>
            </a:r>
            <a:r>
              <a:rPr lang="ru-RU" dirty="0" err="1">
                <a:solidFill>
                  <a:srgbClr val="002060"/>
                </a:solidFill>
              </a:rPr>
              <a:t>мерчандайзингу</a:t>
            </a:r>
            <a:r>
              <a:rPr lang="ru-RU" dirty="0">
                <a:solidFill>
                  <a:srgbClr val="002060"/>
                </a:solidFill>
              </a:rPr>
              <a:t> в салоне красоты, </a:t>
            </a:r>
            <a:r>
              <a:rPr lang="ru-RU" b="1" dirty="0">
                <a:solidFill>
                  <a:srgbClr val="002060"/>
                </a:solidFill>
              </a:rPr>
              <a:t>товар на витринах нужно расположить так, чтобы клиент сам мог сориентироваться в ассортименте и легко найти нужное.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Объединяйте </a:t>
            </a:r>
            <a:r>
              <a:rPr lang="ru-RU" b="1" dirty="0">
                <a:solidFill>
                  <a:srgbClr val="002060"/>
                </a:solidFill>
              </a:rPr>
              <a:t>продукты</a:t>
            </a:r>
            <a:r>
              <a:rPr lang="ru-RU" dirty="0">
                <a:solidFill>
                  <a:srgbClr val="002060"/>
                </a:solidFill>
              </a:rPr>
              <a:t> на полках в группы, чтобы в оформлении стеллажа прослеживалась система. Только тогда витрина будет сама себя продавать. Помните закономерности процесса восприятия, и расположить товар не составит вам большого </a:t>
            </a:r>
            <a:r>
              <a:rPr lang="ru-RU" dirty="0" smtClean="0">
                <a:solidFill>
                  <a:srgbClr val="002060"/>
                </a:solidFill>
              </a:rPr>
              <a:t>труда.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364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2.Учитываем </a:t>
            </a:r>
            <a:r>
              <a:rPr lang="ru-RU" sz="2000" b="1" dirty="0">
                <a:solidFill>
                  <a:srgbClr val="FF0000"/>
                </a:solidFill>
              </a:rPr>
              <a:t>предназначение </a:t>
            </a:r>
            <a:r>
              <a:rPr lang="ru-RU" sz="2000" b="1" dirty="0" smtClean="0">
                <a:solidFill>
                  <a:srgbClr val="FF0000"/>
                </a:solidFill>
              </a:rPr>
              <a:t>товара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Следуя правилам </a:t>
            </a:r>
            <a:r>
              <a:rPr lang="ru-RU" dirty="0" err="1">
                <a:solidFill>
                  <a:srgbClr val="002060"/>
                </a:solidFill>
              </a:rPr>
              <a:t>мерчандайзинга</a:t>
            </a:r>
            <a:r>
              <a:rPr lang="ru-RU" dirty="0">
                <a:solidFill>
                  <a:srgbClr val="002060"/>
                </a:solidFill>
              </a:rPr>
              <a:t> в салоне красоты, </a:t>
            </a:r>
            <a:r>
              <a:rPr lang="ru-RU" b="1" dirty="0">
                <a:solidFill>
                  <a:srgbClr val="002060"/>
                </a:solidFill>
              </a:rPr>
              <a:t>товары одной марки раскладывайте не в ряд, а по комплектам. Каждый комплект предлагает готовое решение проблемы или задачи.</a:t>
            </a:r>
            <a:r>
              <a:rPr lang="ru-RU" dirty="0">
                <a:solidFill>
                  <a:srgbClr val="002060"/>
                </a:solidFill>
              </a:rPr>
              <a:t> Например, чтобы избавиться от сухой кожи, нужно приобрести тоник, средство для </a:t>
            </a:r>
            <a:r>
              <a:rPr lang="ru-RU" dirty="0" err="1">
                <a:solidFill>
                  <a:srgbClr val="002060"/>
                </a:solidFill>
              </a:rPr>
              <a:t>демакияжа</a:t>
            </a:r>
            <a:r>
              <a:rPr lang="ru-RU" dirty="0">
                <a:solidFill>
                  <a:srgbClr val="002060"/>
                </a:solidFill>
              </a:rPr>
              <a:t>, дневной и ночной крема, мягкий </a:t>
            </a:r>
            <a:r>
              <a:rPr lang="ru-RU" dirty="0" err="1">
                <a:solidFill>
                  <a:srgbClr val="002060"/>
                </a:solidFill>
              </a:rPr>
              <a:t>пилинг</a:t>
            </a:r>
            <a:r>
              <a:rPr lang="ru-RU" dirty="0">
                <a:solidFill>
                  <a:srgbClr val="002060"/>
                </a:solidFill>
              </a:rPr>
              <a:t>, питательный крем для глаз, увлажняющую маску. </a:t>
            </a:r>
          </a:p>
        </p:txBody>
      </p:sp>
      <p:pic>
        <p:nvPicPr>
          <p:cNvPr id="5" name="Рисунок 4" descr="Приемы мерчендайзинга для привлечения внимания клиентов к продаваемой продук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5334000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8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tlgroup27.ru/upload/iblock/454/454cf4ff70f865606dbe5907a2100a0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48680"/>
            <a:ext cx="7981950" cy="532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2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88640"/>
            <a:ext cx="3395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3.Как </a:t>
            </a:r>
            <a:r>
              <a:rPr lang="ru-RU" sz="2000" b="1" dirty="0">
                <a:solidFill>
                  <a:srgbClr val="FF0000"/>
                </a:solidFill>
              </a:rPr>
              <a:t>делать </a:t>
            </a:r>
            <a:r>
              <a:rPr lang="ru-RU" sz="2000" b="1" dirty="0" smtClean="0">
                <a:solidFill>
                  <a:srgbClr val="FF0000"/>
                </a:solidFill>
              </a:rPr>
              <a:t>выкладку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Согласно </a:t>
            </a:r>
            <a:r>
              <a:rPr lang="ru-RU" dirty="0" err="1">
                <a:solidFill>
                  <a:srgbClr val="002060"/>
                </a:solidFill>
              </a:rPr>
              <a:t>мерчандайзингу</a:t>
            </a:r>
            <a:r>
              <a:rPr lang="ru-RU" dirty="0">
                <a:solidFill>
                  <a:srgbClr val="002060"/>
                </a:solidFill>
              </a:rPr>
              <a:t> в салоне красоты, раскладывая товары на полке, можно опираться на третий закон восприятия, о котором рассказывалось выше.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Обычно </a:t>
            </a:r>
            <a:r>
              <a:rPr lang="ru-RU" b="1" dirty="0" smtClean="0">
                <a:solidFill>
                  <a:srgbClr val="002060"/>
                </a:solidFill>
              </a:rPr>
              <a:t>товары </a:t>
            </a:r>
            <a:r>
              <a:rPr lang="ru-RU" b="1" dirty="0">
                <a:solidFill>
                  <a:srgbClr val="002060"/>
                </a:solidFill>
              </a:rPr>
              <a:t>располагаются углом со схождением к центру, в линию или в шахматном порядке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Еще </a:t>
            </a:r>
            <a:r>
              <a:rPr lang="ru-RU" dirty="0">
                <a:solidFill>
                  <a:srgbClr val="002060"/>
                </a:solidFill>
              </a:rPr>
              <a:t>один вариант, предлагаемый </a:t>
            </a:r>
            <a:r>
              <a:rPr lang="ru-RU" dirty="0" err="1">
                <a:solidFill>
                  <a:srgbClr val="002060"/>
                </a:solidFill>
              </a:rPr>
              <a:t>мерчандайзингом</a:t>
            </a:r>
            <a:r>
              <a:rPr lang="ru-RU" dirty="0">
                <a:solidFill>
                  <a:srgbClr val="002060"/>
                </a:solidFill>
              </a:rPr>
              <a:t>, – выложить косметику и парфюмерию </a:t>
            </a:r>
            <a:r>
              <a:rPr lang="ru-RU" b="1" dirty="0">
                <a:solidFill>
                  <a:srgbClr val="002060"/>
                </a:solidFill>
              </a:rPr>
              <a:t>полукругом.</a:t>
            </a:r>
            <a:r>
              <a:rPr lang="ru-RU" dirty="0">
                <a:solidFill>
                  <a:srgbClr val="002060"/>
                </a:solidFill>
              </a:rPr>
              <a:t> В таком случае клиенты уделяют продукции больше внимания, воспринимают выкладку позитивно и естественно. </a:t>
            </a:r>
          </a:p>
        </p:txBody>
      </p:sp>
      <p:pic>
        <p:nvPicPr>
          <p:cNvPr id="4" name="Рисунок 3" descr="http://works.doklad.ru/images/ssWwsg2rcqU/45185c9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4"/>
          <a:stretch/>
        </p:blipFill>
        <p:spPr bwMode="auto">
          <a:xfrm>
            <a:off x="683568" y="3145036"/>
            <a:ext cx="3133725" cy="33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Эффективная распродажа косметики в салоне красот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823560" cy="2887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0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669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4.Используем </a:t>
            </a:r>
            <a:r>
              <a:rPr lang="ru-RU" sz="2000" b="1" dirty="0">
                <a:solidFill>
                  <a:srgbClr val="FF0000"/>
                </a:solidFill>
              </a:rPr>
              <a:t>закон уровня глаз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9950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Человек по максимуму концентрирует внимание на том, что </a:t>
            </a:r>
            <a:r>
              <a:rPr lang="ru-RU" b="1" dirty="0">
                <a:solidFill>
                  <a:srgbClr val="002060"/>
                </a:solidFill>
              </a:rPr>
              <a:t>находится на уровне глаз, то есть перед носом. </a:t>
            </a:r>
            <a:r>
              <a:rPr lang="ru-RU" dirty="0">
                <a:solidFill>
                  <a:srgbClr val="002060"/>
                </a:solidFill>
              </a:rPr>
              <a:t>Именно </a:t>
            </a:r>
            <a:r>
              <a:rPr lang="ru-RU" b="1" dirty="0">
                <a:solidFill>
                  <a:srgbClr val="002060"/>
                </a:solidFill>
              </a:rPr>
              <a:t>на товарах, которые расположены на этой высоте, посетители дольше удерживают свой взгляд. Соответственно продукцию, размещенную на данном уровне, лучше покупают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61248"/>
            <a:ext cx="82809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1600" b="1" dirty="0" smtClean="0">
                <a:solidFill>
                  <a:srgbClr val="002060"/>
                </a:solidFill>
              </a:rPr>
              <a:t>Зацепить</a:t>
            </a:r>
            <a:r>
              <a:rPr lang="ru-RU" sz="1600" b="1" dirty="0">
                <a:solidFill>
                  <a:srgbClr val="002060"/>
                </a:solidFill>
              </a:rPr>
              <a:t>» вашего клиента могут призывы «Спросите у стилиста» «Сегодня 2 по цене 1», «3 в 1!» и т.п.</a:t>
            </a:r>
          </a:p>
        </p:txBody>
      </p:sp>
      <p:pic>
        <p:nvPicPr>
          <p:cNvPr id="6" name="Рисунок 5" descr="https://www.kazedu.kz/images/referats/a60/180428/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02055"/>
            <a:ext cx="3305175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img-lib.wm-help.net/3061515169/i_15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6851"/>
            <a:ext cx="2770247" cy="33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авила мерчандайзинга на уровне глаз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55245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693" y="383248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Важно!</a:t>
            </a:r>
            <a:r>
              <a:rPr lang="ru-RU" dirty="0"/>
              <a:t> Обязательно зафиксируйте средний рост своего идеального клиента, чтобы понять на какой высоте находится именно их уровень глаз.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015" y="4725144"/>
            <a:ext cx="8464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Если принять показатель продаж (товарооборот) по средним полкам за 100%, то продажи по верхним составляют 62%, а объем реализации с нижних полок — 48%</a:t>
            </a:r>
          </a:p>
        </p:txBody>
      </p:sp>
    </p:spTree>
    <p:extLst>
      <p:ext uri="{BB962C8B-B14F-4D97-AF65-F5344CB8AC3E}">
        <p14:creationId xmlns:p14="http://schemas.microsoft.com/office/powerpoint/2010/main" val="19628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21" y="253097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современных экономических условиях руководители ведущих успешных ПИК подметили новую особенность поведения клиентов: </a:t>
            </a:r>
            <a:r>
              <a:rPr lang="ru-RU" sz="1400" b="1" dirty="0">
                <a:solidFill>
                  <a:srgbClr val="002060"/>
                </a:solidFill>
              </a:rPr>
              <a:t>они сократили количество и ассортимент услуг,</a:t>
            </a:r>
            <a:r>
              <a:rPr lang="ru-RU" sz="1400" dirty="0">
                <a:solidFill>
                  <a:srgbClr val="002060"/>
                </a:solidFill>
              </a:rPr>
              <a:t> которые себе позволяли, но компенсировали эту </a:t>
            </a:r>
            <a:r>
              <a:rPr lang="ru-RU" sz="1400" b="1" dirty="0">
                <a:solidFill>
                  <a:srgbClr val="002060"/>
                </a:solidFill>
              </a:rPr>
              <a:t>ситуацию увеличением затрат на покупку розницы.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Соответственно</a:t>
            </a:r>
            <a:r>
              <a:rPr lang="ru-RU" sz="1400" dirty="0">
                <a:solidFill>
                  <a:srgbClr val="002060"/>
                </a:solidFill>
              </a:rPr>
              <a:t>, при наличии такой тенденции просто необходимо дополнительно простимулировать этот процесс.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638" y="1453426"/>
            <a:ext cx="8709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Мерчандайзинг</a:t>
            </a:r>
            <a:r>
              <a:rPr lang="ru-RU" b="1" dirty="0" smtClean="0"/>
              <a:t> - </a:t>
            </a:r>
            <a:r>
              <a:rPr lang="ru-RU" b="1" dirty="0">
                <a:solidFill>
                  <a:srgbClr val="002060"/>
                </a:solidFill>
              </a:rPr>
              <a:t>это комплексная система воздействия на покупателя в местах розничных продаж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Эта система базируется на знании психологии восприятия, основ композиции и визуальной поэтики, </a:t>
            </a:r>
            <a:r>
              <a:rPr lang="ru-RU" b="1" dirty="0" smtClean="0">
                <a:solidFill>
                  <a:srgbClr val="002060"/>
                </a:solidFill>
              </a:rPr>
              <a:t>дизайне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психосемантики</a:t>
            </a:r>
            <a:r>
              <a:rPr lang="ru-RU" b="1" dirty="0">
                <a:solidFill>
                  <a:srgbClr val="002060"/>
                </a:solidFill>
              </a:rPr>
              <a:t> цвета, </a:t>
            </a:r>
            <a:r>
              <a:rPr lang="ru-RU" b="1" dirty="0" err="1">
                <a:solidFill>
                  <a:srgbClr val="002060"/>
                </a:solidFill>
              </a:rPr>
              <a:t>колористики</a:t>
            </a:r>
            <a:r>
              <a:rPr lang="ru-RU" b="1" dirty="0">
                <a:solidFill>
                  <a:srgbClr val="002060"/>
                </a:solidFill>
              </a:rPr>
              <a:t>, семиотики (наука о визуальных знаках и образах) и грамотном использовании рекламных носителей.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208619"/>
            <a:ext cx="5112568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Можно сказать, что красота – это синоним успешности, хорошее начало для самореализации, причем как в профессиональной сфере, так и во взаимоотношениях с людьми.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Крайне </a:t>
            </a:r>
            <a:r>
              <a:rPr lang="ru-RU" sz="1400" dirty="0">
                <a:solidFill>
                  <a:srgbClr val="002060"/>
                </a:solidFill>
              </a:rPr>
              <a:t>выгодно вкладывать в себя, и люди это прекрасно понимают. </a:t>
            </a:r>
            <a:r>
              <a:rPr lang="ru-RU" sz="1400" b="1" dirty="0">
                <a:solidFill>
                  <a:srgbClr val="002060"/>
                </a:solidFill>
              </a:rPr>
              <a:t>Парфюмерно-косметический сегмент в сало</a:t>
            </a:r>
            <a:r>
              <a:rPr lang="ru-RU" sz="1400" dirty="0">
                <a:solidFill>
                  <a:srgbClr val="002060"/>
                </a:solidFill>
              </a:rPr>
              <a:t>не красоты при грамотном подходе может помочь производителям добиться успеха.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Один </a:t>
            </a:r>
            <a:r>
              <a:rPr lang="ru-RU" sz="1400" dirty="0">
                <a:solidFill>
                  <a:srgbClr val="002060"/>
                </a:solidFill>
              </a:rPr>
              <a:t>из важных элементов такого направления деятельности – это </a:t>
            </a:r>
            <a:r>
              <a:rPr lang="ru-RU" sz="1400" b="1" dirty="0">
                <a:solidFill>
                  <a:srgbClr val="002060"/>
                </a:solidFill>
              </a:rPr>
              <a:t>правильный </a:t>
            </a:r>
            <a:r>
              <a:rPr lang="ru-RU" sz="1400" b="1" dirty="0" err="1">
                <a:solidFill>
                  <a:srgbClr val="002060"/>
                </a:solidFill>
              </a:rPr>
              <a:t>мерчандайзинг</a:t>
            </a:r>
            <a:r>
              <a:rPr lang="ru-RU" sz="1400" b="1" dirty="0">
                <a:solidFill>
                  <a:srgbClr val="002060"/>
                </a:solidFill>
              </a:rPr>
              <a:t> в салоне красоты. </a:t>
            </a:r>
          </a:p>
        </p:txBody>
      </p:sp>
      <p:pic>
        <p:nvPicPr>
          <p:cNvPr id="2" name="Picture 2" descr="https://salonmarketing.pro/uploads/articles/smt_1523879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3" y="3392996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421" y="5776732"/>
            <a:ext cx="8641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Розничная торговля в салоне красоты и на других </a:t>
            </a:r>
            <a:r>
              <a:rPr lang="ru-RU" sz="1200" b="1" dirty="0" err="1"/>
              <a:t>бьюти</a:t>
            </a:r>
            <a:r>
              <a:rPr lang="ru-RU" sz="1200" b="1" dirty="0"/>
              <a:t>-предприятиях считается успешной, когда на нее приходится 20–30 % всей прибыли заведения.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13884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260648"/>
            <a:ext cx="8728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Длина выкладки продукции может варьироваться от 50 до 190 см. В этом случае важно делать ротацию товара, т.е. перемещать единицы с более старой датой производства ближе к покупателю, а со свежими сроками – вглубь полки.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Таким </a:t>
            </a:r>
            <a:r>
              <a:rPr lang="ru-RU" sz="2000" dirty="0">
                <a:solidFill>
                  <a:srgbClr val="002060"/>
                </a:solidFill>
              </a:rPr>
              <a:t>образом, вероятность появления просрочки и неликвида сводится к минимуму.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2780928"/>
            <a:ext cx="8496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«Правильное окружение» («соседство товаров»). </a:t>
            </a:r>
            <a:r>
              <a:rPr lang="ru-RU" dirty="0">
                <a:solidFill>
                  <a:srgbClr val="002060"/>
                </a:solidFill>
              </a:rPr>
              <a:t>За счет известных либо популярных позиций можно существенно увеличить продажи «слабых» единиц. Для этого </a:t>
            </a:r>
            <a:r>
              <a:rPr lang="ru-RU" dirty="0" smtClean="0">
                <a:solidFill>
                  <a:srgbClr val="002060"/>
                </a:solidFill>
              </a:rPr>
              <a:t>товар-лидер </a:t>
            </a:r>
            <a:r>
              <a:rPr lang="ru-RU" dirty="0">
                <a:solidFill>
                  <a:srgbClr val="002060"/>
                </a:solidFill>
              </a:rPr>
              <a:t>должен находиться в начале и в конце полки, а посередине нужно расположить менее ходовые товары.</a:t>
            </a:r>
          </a:p>
        </p:txBody>
      </p:sp>
    </p:spTree>
    <p:extLst>
      <p:ext uri="{BB962C8B-B14F-4D97-AF65-F5344CB8AC3E}">
        <p14:creationId xmlns:p14="http://schemas.microsoft.com/office/powerpoint/2010/main" val="8940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4035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5.Учитываем </a:t>
            </a:r>
            <a:r>
              <a:rPr lang="ru-RU" sz="2000" b="1" dirty="0">
                <a:solidFill>
                  <a:srgbClr val="FF0000"/>
                </a:solidFill>
              </a:rPr>
              <a:t>форму </a:t>
            </a:r>
            <a:r>
              <a:rPr lang="ru-RU" sz="2000" b="1" dirty="0" smtClean="0">
                <a:solidFill>
                  <a:srgbClr val="FF0000"/>
                </a:solidFill>
              </a:rPr>
              <a:t>товара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Товары одной марки обычно представлены в разных упаковках, которые отличаются и формой, и размером, и цветом.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Невозможно </a:t>
            </a:r>
            <a:r>
              <a:rPr lang="ru-RU" dirty="0">
                <a:solidFill>
                  <a:srgbClr val="002060"/>
                </a:solidFill>
              </a:rPr>
              <a:t>заполнить полку продукцией, идентичной по размеру и форме, но соблюдайте хотя бы известные закономерности. Одна из них заключается в том, что </a:t>
            </a:r>
            <a:r>
              <a:rPr lang="ru-RU" b="1" dirty="0">
                <a:solidFill>
                  <a:srgbClr val="002060"/>
                </a:solidFill>
              </a:rPr>
              <a:t>не стоит перемешивать разные по форме товары, лучше их составить в линейные группы. Продукцию одной формы, согласно </a:t>
            </a:r>
            <a:r>
              <a:rPr lang="ru-RU" b="1" dirty="0" err="1">
                <a:solidFill>
                  <a:srgbClr val="002060"/>
                </a:solidFill>
              </a:rPr>
              <a:t>мерчандайзингу</a:t>
            </a:r>
            <a:r>
              <a:rPr lang="ru-RU" b="1" dirty="0">
                <a:solidFill>
                  <a:srgbClr val="002060"/>
                </a:solidFill>
              </a:rPr>
              <a:t>, всегда нужно </a:t>
            </a:r>
            <a:r>
              <a:rPr lang="ru-RU" b="1" dirty="0" smtClean="0">
                <a:solidFill>
                  <a:srgbClr val="002060"/>
                </a:solidFill>
              </a:rPr>
              <a:t>объединять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Изображения в магазине космет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22" y="2924944"/>
            <a:ext cx="4514392" cy="317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7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ia.westsib.ru/data/image/2006/11/01/234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/>
          <a:stretch/>
        </p:blipFill>
        <p:spPr bwMode="auto">
          <a:xfrm>
            <a:off x="1665838" y="188640"/>
            <a:ext cx="5954162" cy="621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5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4188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6. Учитываем </a:t>
            </a:r>
            <a:r>
              <a:rPr lang="ru-RU" sz="2000" b="1" dirty="0">
                <a:solidFill>
                  <a:srgbClr val="FF0000"/>
                </a:solidFill>
              </a:rPr>
              <a:t>размер </a:t>
            </a:r>
            <a:r>
              <a:rPr lang="ru-RU" sz="2000" b="1" dirty="0" smtClean="0">
                <a:solidFill>
                  <a:srgbClr val="FF0000"/>
                </a:solidFill>
              </a:rPr>
              <a:t>товара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24728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Помимо формы, товары нужно объединять и по размеру. </a:t>
            </a:r>
            <a:r>
              <a:rPr lang="ru-RU" sz="1600" b="1" dirty="0">
                <a:solidFill>
                  <a:srgbClr val="002060"/>
                </a:solidFill>
              </a:rPr>
              <a:t>Крупные продукты, согласно </a:t>
            </a:r>
            <a:r>
              <a:rPr lang="ru-RU" sz="1600" b="1" dirty="0" err="1">
                <a:solidFill>
                  <a:srgbClr val="002060"/>
                </a:solidFill>
              </a:rPr>
              <a:t>мерчандайзингу</a:t>
            </a:r>
            <a:r>
              <a:rPr lang="ru-RU" sz="1600" b="1" dirty="0">
                <a:solidFill>
                  <a:srgbClr val="002060"/>
                </a:solidFill>
              </a:rPr>
              <a:t> в салоне красоты, нужно расположить вместе. Когда будете выкладывать большие и маленькие товары, стремитесь к системе</a:t>
            </a:r>
            <a:r>
              <a:rPr lang="ru-RU" sz="1600" dirty="0">
                <a:solidFill>
                  <a:srgbClr val="002060"/>
                </a:solidFill>
              </a:rPr>
              <a:t>. Маленькие предметы легко теряются на фоне крупных, поэтому их расположите поближе друг к другу на площади 50 см или более. Тогда они будут выглядеть отдельной фигурой и привлекать взгляды посетителей.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2708920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Выкладка, при которой вместе размещаются предметы абсолютно разной формы и размеров, называется «</a:t>
            </a:r>
            <a:r>
              <a:rPr lang="ru-RU" sz="1600" b="1" dirty="0">
                <a:solidFill>
                  <a:srgbClr val="002060"/>
                </a:solidFill>
              </a:rPr>
              <a:t>мажорно-минорной</a:t>
            </a:r>
            <a:r>
              <a:rPr lang="ru-RU" sz="1600" b="1" dirty="0" smtClean="0">
                <a:solidFill>
                  <a:srgbClr val="002060"/>
                </a:solidFill>
              </a:rPr>
              <a:t>».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Ряд </a:t>
            </a:r>
            <a:r>
              <a:rPr lang="ru-RU" sz="1600" dirty="0">
                <a:solidFill>
                  <a:srgbClr val="002060"/>
                </a:solidFill>
              </a:rPr>
              <a:t>начинается с низких баночек, постепенно их размер увеличивается, в итоге получается волна. Когда товар выложен именно таким образом, самый высокий флакон, согласно </a:t>
            </a:r>
            <a:r>
              <a:rPr lang="ru-RU" sz="1600" dirty="0" err="1">
                <a:solidFill>
                  <a:srgbClr val="002060"/>
                </a:solidFill>
              </a:rPr>
              <a:t>мерчандайзингу</a:t>
            </a:r>
            <a:r>
              <a:rPr lang="ru-RU" sz="1600" dirty="0">
                <a:solidFill>
                  <a:srgbClr val="002060"/>
                </a:solidFill>
              </a:rPr>
              <a:t>, привлекает максимум внимания клиентов.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Исходя </a:t>
            </a:r>
            <a:r>
              <a:rPr lang="ru-RU" sz="1600" dirty="0">
                <a:solidFill>
                  <a:srgbClr val="002060"/>
                </a:solidFill>
              </a:rPr>
              <a:t>из этого, крупные продукты располагаются по центру и притягивают внимание. На данном месте нужно поместить товар, который покупают чаще остальных.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Выкладка</a:t>
            </a:r>
            <a:r>
              <a:rPr lang="ru-RU" sz="1600" dirty="0">
                <a:solidFill>
                  <a:srgbClr val="002060"/>
                </a:solidFill>
              </a:rPr>
              <a:t>, при которой самый высокий предмет оказывается в центре, называется «мажорной». Если же, наоборот, в центре вы поставите самый маленький флакон, то у вас получится «минорная» выкладка продукции, при которой все внимание будет сосредоточено на крайних позициях. </a:t>
            </a:r>
          </a:p>
        </p:txBody>
      </p:sp>
    </p:spTree>
    <p:extLst>
      <p:ext uri="{BB962C8B-B14F-4D97-AF65-F5344CB8AC3E}">
        <p14:creationId xmlns:p14="http://schemas.microsoft.com/office/powerpoint/2010/main" val="20465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7. Выкладываем </a:t>
            </a:r>
            <a:r>
              <a:rPr lang="ru-RU" sz="2000" b="1" dirty="0">
                <a:solidFill>
                  <a:srgbClr val="FF0000"/>
                </a:solidFill>
              </a:rPr>
              <a:t>товар по принципу </a:t>
            </a:r>
            <a:r>
              <a:rPr lang="ru-RU" sz="2000" b="1" dirty="0" smtClean="0">
                <a:solidFill>
                  <a:srgbClr val="FF0000"/>
                </a:solidFill>
              </a:rPr>
              <a:t>палитры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836712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Согласно </a:t>
            </a:r>
            <a:r>
              <a:rPr lang="ru-RU" dirty="0" err="1">
                <a:solidFill>
                  <a:srgbClr val="002060"/>
                </a:solidFill>
              </a:rPr>
              <a:t>мерчандайзингу</a:t>
            </a:r>
            <a:r>
              <a:rPr lang="ru-RU" dirty="0">
                <a:solidFill>
                  <a:srgbClr val="002060"/>
                </a:solidFill>
              </a:rPr>
              <a:t> в салоне красоты, когда вы размещаете лаки для ногтей, декоративную косметику или краску для волос, </a:t>
            </a:r>
            <a:r>
              <a:rPr lang="ru-RU" b="1" dirty="0">
                <a:solidFill>
                  <a:srgbClr val="002060"/>
                </a:solidFill>
              </a:rPr>
              <a:t>постарайтесь подчеркнуть именно цвет продукта, размер и форма имеют меньшее значение.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Чтобы </a:t>
            </a:r>
            <a:r>
              <a:rPr lang="ru-RU" b="1" dirty="0">
                <a:solidFill>
                  <a:srgbClr val="002060"/>
                </a:solidFill>
              </a:rPr>
              <a:t>этого добиться, </a:t>
            </a:r>
            <a:r>
              <a:rPr lang="ru-RU" b="1" dirty="0" err="1">
                <a:solidFill>
                  <a:srgbClr val="002060"/>
                </a:solidFill>
              </a:rPr>
              <a:t>мерчандайзинг</a:t>
            </a:r>
            <a:r>
              <a:rPr lang="ru-RU" b="1" dirty="0">
                <a:solidFill>
                  <a:srgbClr val="002060"/>
                </a:solidFill>
              </a:rPr>
              <a:t> рекомендует расположить товары по оттенку, например, от светлого к темному или от теплого к холодному.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таком случае покупатели проще и быстрее смогут подобрать нужный цвет</a:t>
            </a:r>
            <a:r>
              <a:rPr lang="ru-RU" b="1" dirty="0"/>
              <a:t>. </a:t>
            </a:r>
          </a:p>
        </p:txBody>
      </p:sp>
      <p:pic>
        <p:nvPicPr>
          <p:cNvPr id="5122" name="Picture 2" descr="http://3.bp.blogspot.com/_iFXJdMXlnQE/SMQYasga8wI/AAAAAAAACFs/ecbDvF3zJtY/s320/palit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56" y="3222104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4158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8.Делаем </a:t>
            </a:r>
            <a:r>
              <a:rPr lang="ru-RU" sz="2000" b="1" dirty="0">
                <a:solidFill>
                  <a:srgbClr val="FF0000"/>
                </a:solidFill>
              </a:rPr>
              <a:t>центр композиции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По правилам </a:t>
            </a:r>
            <a:r>
              <a:rPr lang="ru-RU" dirty="0" err="1">
                <a:solidFill>
                  <a:srgbClr val="002060"/>
                </a:solidFill>
              </a:rPr>
              <a:t>мерчандайзинга</a:t>
            </a:r>
            <a:r>
              <a:rPr lang="ru-RU" dirty="0">
                <a:solidFill>
                  <a:srgbClr val="002060"/>
                </a:solidFill>
              </a:rPr>
              <a:t> в салоне красоты, центральная часть композиции может формироваться несколькими способами: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Геометрическое схождение к центру;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Выделение товара на подставке;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Использование высоких флаконов;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Отчуждение товара от группы;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Увеличение расстояния между флаконами;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Выделение товара цветом.</a:t>
            </a:r>
          </a:p>
        </p:txBody>
      </p:sp>
      <p:pic>
        <p:nvPicPr>
          <p:cNvPr id="5" name="Рисунок 4" descr="Распродажа косметики в салонах красот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97" y="3102016"/>
            <a:ext cx="6235452" cy="338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1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9. Учитываем </a:t>
            </a:r>
            <a:r>
              <a:rPr lang="ru-RU" sz="2000" b="1" dirty="0">
                <a:solidFill>
                  <a:srgbClr val="FF0000"/>
                </a:solidFill>
              </a:rPr>
              <a:t>стоимость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Согласно </a:t>
            </a:r>
            <a:r>
              <a:rPr lang="ru-RU" dirty="0" err="1">
                <a:solidFill>
                  <a:srgbClr val="002060"/>
                </a:solidFill>
              </a:rPr>
              <a:t>мерчандайзингу</a:t>
            </a:r>
            <a:r>
              <a:rPr lang="ru-RU" dirty="0">
                <a:solidFill>
                  <a:srgbClr val="002060"/>
                </a:solidFill>
              </a:rPr>
              <a:t> в салоне красоты, если товары находятся не в одной ценовой категории, а стоят по-разному, то расположите их так: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Самые дешевые продукты разместите на нижней полке, самые дорогие – на верхней. На одной витрине цена продукции должна увеличиваться снизу вверх.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Если у вас несколько витрин, то самые дорогие товары разместите на первой витрине.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85667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</a:t>
            </a:r>
            <a:r>
              <a:rPr lang="ru-RU" dirty="0" smtClean="0"/>
              <a:t>ольшую </a:t>
            </a:r>
            <a:r>
              <a:rPr lang="ru-RU" dirty="0"/>
              <a:t>долю на полке должен занимать препарат стоимостью 100 руб., которого продается 1 упаковка в месяц, а не препарат стоимостью 5 руб., которого продается 10 упаковок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42204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4365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10.Работаем </a:t>
            </a:r>
            <a:r>
              <a:rPr lang="ru-RU" sz="2000" b="1" dirty="0">
                <a:solidFill>
                  <a:srgbClr val="FF0000"/>
                </a:solidFill>
              </a:rPr>
              <a:t>с цветом и </a:t>
            </a:r>
            <a:r>
              <a:rPr lang="ru-RU" sz="2000" b="1" dirty="0" smtClean="0">
                <a:solidFill>
                  <a:srgbClr val="FF0000"/>
                </a:solidFill>
              </a:rPr>
              <a:t>тоном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Размещайте </a:t>
            </a:r>
            <a:r>
              <a:rPr lang="ru-RU" dirty="0">
                <a:solidFill>
                  <a:srgbClr val="002060"/>
                </a:solidFill>
              </a:rPr>
              <a:t>продукты </a:t>
            </a:r>
            <a:r>
              <a:rPr lang="ru-RU" b="1" dirty="0">
                <a:solidFill>
                  <a:srgbClr val="002060"/>
                </a:solidFill>
              </a:rPr>
              <a:t>от темного к светлому и от теплого к холодному.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Товары темных цветов расположите по краям полки симметрично.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Светлые предметы кажутся нам крупнее и ближе, чем темные, поэтому </a:t>
            </a:r>
            <a:r>
              <a:rPr lang="ru-RU" b="1" dirty="0">
                <a:solidFill>
                  <a:srgbClr val="002060"/>
                </a:solidFill>
              </a:rPr>
              <a:t>большинство светлых товаров необходимо размещать в центре.</a:t>
            </a:r>
          </a:p>
        </p:txBody>
      </p:sp>
      <p:pic>
        <p:nvPicPr>
          <p:cNvPr id="4" name="Рисунок 3" descr="https://btlgroup27.ru/upload/iblock/0a6/0a66f1b9750437f154e970ab7aa831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564904"/>
            <a:ext cx="4248472" cy="32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12772" r="4954" b="16793"/>
          <a:stretch/>
        </p:blipFill>
        <p:spPr bwMode="auto">
          <a:xfrm>
            <a:off x="5201178" y="3140968"/>
            <a:ext cx="3691301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82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724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11. Учитываем </a:t>
            </a:r>
            <a:r>
              <a:rPr lang="ru-RU" sz="2000" b="1" dirty="0">
                <a:solidFill>
                  <a:srgbClr val="FF0000"/>
                </a:solidFill>
              </a:rPr>
              <a:t>сочетание </a:t>
            </a:r>
            <a:r>
              <a:rPr lang="ru-RU" sz="2000" b="1" dirty="0" smtClean="0">
                <a:solidFill>
                  <a:srgbClr val="FF0000"/>
                </a:solidFill>
              </a:rPr>
              <a:t>цветов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764704"/>
            <a:ext cx="9018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Все цвета можно разделить на следующие группы: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Хроматические</a:t>
            </a:r>
            <a:r>
              <a:rPr lang="ru-RU" dirty="0">
                <a:solidFill>
                  <a:srgbClr val="002060"/>
                </a:solidFill>
              </a:rPr>
              <a:t>. Весь спектр цветовых оттенков.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Ахроматические. </a:t>
            </a:r>
            <a:r>
              <a:rPr lang="ru-RU" dirty="0">
                <a:solidFill>
                  <a:srgbClr val="002060"/>
                </a:solidFill>
              </a:rPr>
              <a:t>Черно-белая шкала.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Дополнительные. </a:t>
            </a:r>
            <a:r>
              <a:rPr lang="ru-RU" dirty="0">
                <a:solidFill>
                  <a:srgbClr val="002060"/>
                </a:solidFill>
              </a:rPr>
              <a:t>Каждый спектральный цвет имеет свою пару: фиолетовый – зелено-желтый, синий – желтый, голубой – оранжевый, красный – зелено-голубой, зеленый – пурпурный. Это легко различимо, когда мы рассматриваем цветовой круг.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Гармоничные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Цвета, лежащие на световом луче, при дополнении друг друга до белого.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Контрастные</a:t>
            </a:r>
            <a:r>
              <a:rPr lang="ru-RU" dirty="0">
                <a:solidFill>
                  <a:srgbClr val="002060"/>
                </a:solidFill>
              </a:rPr>
              <a:t>. Цветовой контраст наиболее ярко проявляется при сочетании дополнительных цветов. Образуются пары: фиолетовый – желтый, синий – оранжевый, голубой – красный, зеленый – пурпурный.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392" y="431899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Современный </a:t>
            </a:r>
            <a:r>
              <a:rPr lang="ru-RU" dirty="0" err="1"/>
              <a:t>мерчандайзинг</a:t>
            </a:r>
            <a:r>
              <a:rPr lang="ru-RU" dirty="0"/>
              <a:t> базируется на результатах психологических исследований. Так, психологи обнаружили, что на возникновение импульса покупки влияет яркая и привлекательная упаковка. </a:t>
            </a:r>
            <a:r>
              <a:rPr lang="ru-RU" b="1" dirty="0"/>
              <a:t>Установлено, что сильнее всего покупателей гипнотизирует желтый и красный цвет (на мужчин также хорошо действует синий). </a:t>
            </a:r>
          </a:p>
        </p:txBody>
      </p:sp>
    </p:spTree>
    <p:extLst>
      <p:ext uri="{BB962C8B-B14F-4D97-AF65-F5344CB8AC3E}">
        <p14:creationId xmlns:p14="http://schemas.microsoft.com/office/powerpoint/2010/main" val="37236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4666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12. Используем </a:t>
            </a:r>
            <a:r>
              <a:rPr lang="ru-RU" sz="2000" b="1" dirty="0" err="1">
                <a:solidFill>
                  <a:srgbClr val="FF0000"/>
                </a:solidFill>
              </a:rPr>
              <a:t>аромамаркетинг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68" y="588750"/>
            <a:ext cx="8766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Аромамаркетинг</a:t>
            </a:r>
            <a:r>
              <a:rPr lang="ru-RU" dirty="0">
                <a:solidFill>
                  <a:srgbClr val="002060"/>
                </a:solidFill>
              </a:rPr>
              <a:t> предлагает использовать запахи и в следующих случаях: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Подчеркнуть сезонность</a:t>
            </a:r>
            <a:r>
              <a:rPr lang="ru-RU" dirty="0">
                <a:solidFill>
                  <a:srgbClr val="002060"/>
                </a:solidFill>
              </a:rPr>
              <a:t>. Для каждого сезона присущ свой аромат. Зимой лучше использовать цитрусовые, медовые запахи, то есть все «теплые» ароматы. Лету больше подходит что-то освежающее. Запахи меняются не только от сезона к сезону, но и в зависимости от времени дня. Утру присущи бодрящие ароматы, а вечеру – расслабляющие.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Создать ассоциации. </a:t>
            </a:r>
            <a:r>
              <a:rPr lang="ru-RU" dirty="0">
                <a:solidFill>
                  <a:srgbClr val="002060"/>
                </a:solidFill>
              </a:rPr>
              <a:t>Согласно </a:t>
            </a:r>
            <a:r>
              <a:rPr lang="ru-RU" dirty="0" err="1">
                <a:solidFill>
                  <a:srgbClr val="002060"/>
                </a:solidFill>
              </a:rPr>
              <a:t>мерчандайзингу</a:t>
            </a:r>
            <a:r>
              <a:rPr lang="ru-RU" dirty="0">
                <a:solidFill>
                  <a:srgbClr val="002060"/>
                </a:solidFill>
              </a:rPr>
              <a:t>, при помощи аромата можно сформировать у потребителей ассоциации с тем или иным продуктом, а также с тем или иным состоянием. Например – запах сваренного кофе.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В некоторых компаниях запах используют </a:t>
            </a:r>
            <a:r>
              <a:rPr lang="ru-RU" b="1" dirty="0">
                <a:solidFill>
                  <a:srgbClr val="002060"/>
                </a:solidFill>
              </a:rPr>
              <a:t>как часть бренда</a:t>
            </a:r>
            <a:r>
              <a:rPr lang="ru-RU" dirty="0">
                <a:solidFill>
                  <a:srgbClr val="002060"/>
                </a:solidFill>
              </a:rPr>
              <a:t>, а не только как инструмент продаж. В магазинах по производству мебели французской фирмы «</a:t>
            </a:r>
            <a:r>
              <a:rPr lang="ru-RU" dirty="0" err="1">
                <a:solidFill>
                  <a:srgbClr val="002060"/>
                </a:solidFill>
              </a:rPr>
              <a:t>Grange</a:t>
            </a:r>
            <a:r>
              <a:rPr lang="ru-RU" dirty="0">
                <a:solidFill>
                  <a:srgbClr val="002060"/>
                </a:solidFill>
              </a:rPr>
              <a:t>» зажигают свечи с ароматом апельсина и корицы. При изготовлении фирменного воска для мебели компания использует этот же запах. Таким образом, аромат стал </a:t>
            </a:r>
            <a:r>
              <a:rPr lang="ru-RU" dirty="0" smtClean="0">
                <a:solidFill>
                  <a:srgbClr val="002060"/>
                </a:solidFill>
              </a:rPr>
              <a:t>корпоративным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844278"/>
            <a:ext cx="86409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Интересная </a:t>
            </a:r>
            <a:r>
              <a:rPr lang="ru-RU" sz="2000" b="1" dirty="0" smtClean="0">
                <a:solidFill>
                  <a:srgbClr val="FF0000"/>
                </a:solidFill>
              </a:rPr>
              <a:t>информация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Молодых клиентов </a:t>
            </a:r>
            <a:r>
              <a:rPr lang="ru-RU" dirty="0">
                <a:solidFill>
                  <a:srgbClr val="002060"/>
                </a:solidFill>
              </a:rPr>
              <a:t>легче всего привлечь запахом плодов и сластей.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Женщин </a:t>
            </a:r>
            <a:r>
              <a:rPr lang="ru-RU" dirty="0">
                <a:solidFill>
                  <a:srgbClr val="002060"/>
                </a:solidFill>
              </a:rPr>
              <a:t>– цветочными ароматами.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Мужчин </a:t>
            </a:r>
            <a:r>
              <a:rPr lang="ru-RU" dirty="0">
                <a:solidFill>
                  <a:srgbClr val="002060"/>
                </a:solidFill>
              </a:rPr>
              <a:t>– более терпкими и сдержанными запахами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0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944" y="1166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Термин «</a:t>
            </a:r>
            <a:r>
              <a:rPr lang="ru-RU" sz="2000" dirty="0" err="1">
                <a:solidFill>
                  <a:srgbClr val="002060"/>
                </a:solidFill>
              </a:rPr>
              <a:t>мерчандайзинг</a:t>
            </a:r>
            <a:r>
              <a:rPr lang="ru-RU" sz="2000" dirty="0">
                <a:solidFill>
                  <a:srgbClr val="002060"/>
                </a:solidFill>
              </a:rPr>
              <a:t>» (</a:t>
            </a:r>
            <a:r>
              <a:rPr lang="ru-RU" sz="2000" dirty="0" err="1">
                <a:solidFill>
                  <a:srgbClr val="002060"/>
                </a:solidFill>
              </a:rPr>
              <a:t>merchandising</a:t>
            </a:r>
            <a:r>
              <a:rPr lang="ru-RU" sz="2000" dirty="0">
                <a:solidFill>
                  <a:srgbClr val="002060"/>
                </a:solidFill>
              </a:rPr>
              <a:t>) происходит от английского </a:t>
            </a:r>
            <a:r>
              <a:rPr lang="ru-RU" sz="2000" dirty="0" err="1">
                <a:solidFill>
                  <a:srgbClr val="002060"/>
                </a:solidFill>
              </a:rPr>
              <a:t>merchandise</a:t>
            </a:r>
            <a:r>
              <a:rPr lang="ru-RU" sz="2000" dirty="0">
                <a:solidFill>
                  <a:srgbClr val="002060"/>
                </a:solidFill>
              </a:rPr>
              <a:t> – </a:t>
            </a:r>
            <a:r>
              <a:rPr lang="ru-RU" sz="2000" b="1" dirty="0">
                <a:solidFill>
                  <a:srgbClr val="002060"/>
                </a:solidFill>
              </a:rPr>
              <a:t>торговать</a:t>
            </a:r>
            <a:r>
              <a:rPr lang="ru-RU" sz="2000" dirty="0">
                <a:solidFill>
                  <a:srgbClr val="002060"/>
                </a:solidFill>
              </a:rPr>
              <a:t>, окончание «</a:t>
            </a:r>
            <a:r>
              <a:rPr lang="ru-RU" sz="2000" dirty="0" err="1">
                <a:solidFill>
                  <a:srgbClr val="002060"/>
                </a:solidFill>
              </a:rPr>
              <a:t>ing</a:t>
            </a:r>
            <a:r>
              <a:rPr lang="ru-RU" sz="2000" dirty="0">
                <a:solidFill>
                  <a:srgbClr val="002060"/>
                </a:solidFill>
              </a:rPr>
              <a:t>» придает динамичность понятию, представляя процесс торговли как активное средство </a:t>
            </a:r>
            <a:r>
              <a:rPr lang="ru-RU" sz="2000" dirty="0" smtClean="0">
                <a:solidFill>
                  <a:srgbClr val="002060"/>
                </a:solidFill>
              </a:rPr>
              <a:t>коммуникации.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finansovyesovety.ru/uploads/images/emocionalnoe-vosdejstvie-na-potrebitel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2" b="11667"/>
          <a:stretch/>
        </p:blipFill>
        <p:spPr bwMode="auto">
          <a:xfrm>
            <a:off x="2339752" y="1556792"/>
            <a:ext cx="3589141" cy="20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3789040"/>
            <a:ext cx="6687787" cy="209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Воздействии </a:t>
            </a:r>
            <a:r>
              <a:rPr lang="ru-RU" sz="2000" b="1" dirty="0">
                <a:solidFill>
                  <a:srgbClr val="FF0000"/>
                </a:solidFill>
              </a:rPr>
              <a:t>на все пять каналов восприятия информации: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Зрительный канал (зрительная информация)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Слуховой канал (звуковая информация)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Осязательный канал (тактильная информация)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Вкусовой канал (вкусовая информация)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Обонятельный канал (обонятельная информация)</a:t>
            </a:r>
          </a:p>
        </p:txBody>
      </p:sp>
    </p:spTree>
    <p:extLst>
      <p:ext uri="{BB962C8B-B14F-4D97-AF65-F5344CB8AC3E}">
        <p14:creationId xmlns:p14="http://schemas.microsoft.com/office/powerpoint/2010/main" val="16747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38134"/>
              </p:ext>
            </p:extLst>
          </p:nvPr>
        </p:nvGraphicFramePr>
        <p:xfrm>
          <a:off x="251520" y="332656"/>
          <a:ext cx="8568952" cy="597666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248472"/>
                <a:gridCol w="4320480"/>
              </a:tblGrid>
              <a:tr h="345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Непосредственное воздействие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Ассоциации, воздействие на эмоциональную память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85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Мята – пробуждает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Ландыш – расслабляет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Апельсин – снимает напряжение, страх, но действует только на женщин.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Лимон – чистота, свежесть. Вызывает жажду. Лимон и ягоды стимулируют слюноотделение.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Огурец – свежесть, возбуждает аппетит.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Лимон, апельсин, бергамот – повышение внимания и работоспособности.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Мускат, валериана – снижают давление, расслабляют, усиливают ощущение счастья.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Мускус, сандал, базилик – притупляют волевые качества.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Роза – свежесть, молодость, расслабляющий запах.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Лаванда – показатель комфортности.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Яблоко и ваниль снимают страх и стресс.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 </a:t>
                      </a:r>
                      <a:endParaRPr lang="ru-RU" sz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baseline="0" dirty="0">
                          <a:effectLst/>
                        </a:rPr>
                        <a:t>Домашнее печенье, яблочный пирог с корицей – детство, уют, безопасность.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baseline="0" dirty="0">
                          <a:effectLst/>
                        </a:rPr>
                        <a:t>Океан, море, нагретый морской песок, тропические заросли – беззаботность, отдых.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baseline="0" dirty="0">
                          <a:effectLst/>
                        </a:rPr>
                        <a:t>Дорогая кожа, запах пачули – запах денег.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baseline="0" dirty="0">
                          <a:effectLst/>
                        </a:rPr>
                        <a:t>Свежеиспеченный хлеб – обед с аппетитом.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baseline="0" dirty="0">
                          <a:effectLst/>
                        </a:rPr>
                        <a:t>Вареный кофе – приятная беседа.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baseline="0" dirty="0">
                          <a:effectLst/>
                        </a:rPr>
                        <a:t>Ваниль, кофе, лимон – ассоциации с домашним уютом, безопасность.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baseline="0" dirty="0">
                          <a:effectLst/>
                        </a:rPr>
                        <a:t>Изысканный табак – мужественность, </a:t>
                      </a:r>
                      <a:r>
                        <a:rPr lang="ru-RU" sz="1200" b="1" baseline="0" dirty="0" smtClean="0">
                          <a:effectLst/>
                        </a:rPr>
                        <a:t>дороговизна</a:t>
                      </a:r>
                      <a:r>
                        <a:rPr lang="ru-RU" sz="1200" b="1" baseline="0" dirty="0">
                          <a:effectLst/>
                        </a:rPr>
                        <a:t>.</a:t>
                      </a:r>
                      <a:endParaRPr lang="ru-RU" sz="12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3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306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Связь </a:t>
            </a:r>
            <a:r>
              <a:rPr lang="ru-RU" sz="2000" b="1" dirty="0">
                <a:solidFill>
                  <a:srgbClr val="002060"/>
                </a:solidFill>
              </a:rPr>
              <a:t>цвета и запаха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94310"/>
              </p:ext>
            </p:extLst>
          </p:nvPr>
        </p:nvGraphicFramePr>
        <p:xfrm>
          <a:off x="1475656" y="1196752"/>
          <a:ext cx="6076950" cy="336499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038475"/>
                <a:gridCol w="30384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Красный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</a:rPr>
                        <a:t>Яблоко, роза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Желтый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Лимон, ваниль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Оранжевый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Цитрусовый, миндаль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Розовый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Ваниль, роза 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Зеленый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Хвоя, мята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Голубой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Мята 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Синий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Лаванда 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Малиновый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Кока-кола, ягоды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Фиолетовый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Мускус, сандал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Серый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Полынь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Коричневый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Табак, кофе, миндаль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Черный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Табак, запах кожи 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146" name="Picture 2" descr="Что такое аромамаркетинг и аромадизайн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1524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3911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13. Правильное </a:t>
            </a:r>
            <a:r>
              <a:rPr lang="ru-RU" sz="2000" b="1" dirty="0">
                <a:solidFill>
                  <a:srgbClr val="FF0000"/>
                </a:solidFill>
              </a:rPr>
              <a:t>освещение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Эффекты </a:t>
            </a:r>
            <a:r>
              <a:rPr lang="ru-RU" sz="2000" dirty="0">
                <a:solidFill>
                  <a:srgbClr val="002060"/>
                </a:solidFill>
              </a:rPr>
              <a:t>может создавать свет в зависимости от его расположения: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Сзади, сбоку – ослепляет, уменьшает объем, съедает цвет;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Снизу – усиливает контур, но уходит цвет, и предмет затемняется;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Сверху – подчеркивает игру граней;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Фронтально – усиливает объем, подчеркивает вертикаль в композиции, рельеф, фактуру, работает на просвет. </a:t>
            </a:r>
          </a:p>
        </p:txBody>
      </p:sp>
      <p:pic>
        <p:nvPicPr>
          <p:cNvPr id="4" name="Рисунок 3" descr="Совершенствуйте работу ваших «продавцов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81642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715" t="20124" r="1084" b="25114"/>
          <a:stretch/>
        </p:blipFill>
        <p:spPr bwMode="auto">
          <a:xfrm>
            <a:off x="4522789" y="3068960"/>
            <a:ext cx="4321317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3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7160" r="5264" b="15826"/>
          <a:stretch/>
        </p:blipFill>
        <p:spPr bwMode="auto">
          <a:xfrm>
            <a:off x="611560" y="620688"/>
            <a:ext cx="7738643" cy="5032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27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3869" y="188640"/>
            <a:ext cx="3911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14. Закон </a:t>
            </a:r>
            <a:r>
              <a:rPr lang="ru-RU" sz="2000" b="1" dirty="0">
                <a:solidFill>
                  <a:srgbClr val="FF0000"/>
                </a:solidFill>
              </a:rPr>
              <a:t>«Мертвой зоны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а </a:t>
            </a:r>
            <a:r>
              <a:rPr lang="ru-RU" b="1" dirty="0">
                <a:solidFill>
                  <a:srgbClr val="002060"/>
                </a:solidFill>
              </a:rPr>
              <a:t>нижних полках прилавков следует располагать: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Редко покупаемые позиции;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Крупные/яркие изделия. </a:t>
            </a:r>
          </a:p>
        </p:txBody>
      </p:sp>
      <p:pic>
        <p:nvPicPr>
          <p:cNvPr id="5122" name="Picture 2" descr="правила мерчандайзинга марк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1244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540" y="184482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Вам нужно на выбранные товары разместить маркеры “Хит продаж”, “Новинка”, “Последний экземпляр” и так далее. Это поможет зацепить взгляд клиента и намекнуть ему, что нужно брать.</a:t>
            </a:r>
          </a:p>
        </p:txBody>
      </p:sp>
    </p:spTree>
    <p:extLst>
      <p:ext uri="{BB962C8B-B14F-4D97-AF65-F5344CB8AC3E}">
        <p14:creationId xmlns:p14="http://schemas.microsoft.com/office/powerpoint/2010/main" val="31987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17" y="332656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Розничная торговля в салоне красоты и на других </a:t>
            </a:r>
            <a:r>
              <a:rPr lang="ru-RU" sz="2400" dirty="0" err="1">
                <a:solidFill>
                  <a:srgbClr val="002060"/>
                </a:solidFill>
              </a:rPr>
              <a:t>бьюти</a:t>
            </a:r>
            <a:r>
              <a:rPr lang="ru-RU" sz="2400" dirty="0">
                <a:solidFill>
                  <a:srgbClr val="002060"/>
                </a:solidFill>
              </a:rPr>
              <a:t>-предприятиях считается успешной, когда на нее приходится 20–30 % всей прибыли заведен</a:t>
            </a:r>
            <a:r>
              <a:rPr lang="ru-RU" sz="2800" dirty="0">
                <a:solidFill>
                  <a:srgbClr val="002060"/>
                </a:solidFill>
              </a:rPr>
              <a:t>ия. </a:t>
            </a:r>
          </a:p>
        </p:txBody>
      </p:sp>
      <p:pic>
        <p:nvPicPr>
          <p:cNvPr id="3" name="Рисунок 2" descr="Торговля в салоне красоты – как грамотно ее организова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6797"/>
            <a:ext cx="5277728" cy="4309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1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0095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Есть классический набор мероприятий, которые обязан провести каждый салон. Зачастую этого минимального набора хватает для поддержания нормального объема розничных продаж (при условии, естественно, активной работы специалистов). Итак, необходимо следующее.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6019125"/>
              </p:ext>
            </p:extLst>
          </p:nvPr>
        </p:nvGraphicFramePr>
        <p:xfrm>
          <a:off x="467544" y="1250424"/>
          <a:ext cx="8208912" cy="534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9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5271565"/>
              </p:ext>
            </p:extLst>
          </p:nvPr>
        </p:nvGraphicFramePr>
        <p:xfrm>
          <a:off x="467544" y="620688"/>
          <a:ext cx="8208912" cy="534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9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51659257"/>
              </p:ext>
            </p:extLst>
          </p:nvPr>
        </p:nvGraphicFramePr>
        <p:xfrm>
          <a:off x="467544" y="620688"/>
          <a:ext cx="8208912" cy="534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779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354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Продаваемый товар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2799550"/>
              </p:ext>
            </p:extLst>
          </p:nvPr>
        </p:nvGraphicFramePr>
        <p:xfrm>
          <a:off x="251520" y="836712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2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Не все в курсе, что такое </a:t>
            </a:r>
            <a:r>
              <a:rPr lang="ru-RU" sz="1400" dirty="0" err="1">
                <a:solidFill>
                  <a:srgbClr val="002060"/>
                </a:solidFill>
              </a:rPr>
              <a:t>мерчандайзинг</a:t>
            </a:r>
            <a:r>
              <a:rPr lang="ru-RU" sz="1400" dirty="0">
                <a:solidFill>
                  <a:srgbClr val="002060"/>
                </a:solidFill>
              </a:rPr>
              <a:t> в салоне красоты. Более того, далеко не все о нем слышали. И еще меньше тех, кто использует его в своем бизнесе. Нужно не только знать, как работать с холодными звонками, не только владеть техниками продаж, но и применять </a:t>
            </a:r>
            <a:r>
              <a:rPr lang="ru-RU" sz="1400" dirty="0" err="1">
                <a:solidFill>
                  <a:srgbClr val="002060"/>
                </a:solidFill>
              </a:rPr>
              <a:t>мерчандайзинг</a:t>
            </a:r>
            <a:r>
              <a:rPr lang="ru-RU" sz="1400" dirty="0">
                <a:solidFill>
                  <a:srgbClr val="002060"/>
                </a:solidFill>
              </a:rPr>
              <a:t> в салоне красоты. Безусловно, есть и другие способы, позволяющие увеличить прибыль.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37449846"/>
              </p:ext>
            </p:extLst>
          </p:nvPr>
        </p:nvGraphicFramePr>
        <p:xfrm>
          <a:off x="323528" y="2276872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34076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4 основных элемента </a:t>
            </a:r>
            <a:r>
              <a:rPr lang="ru-RU" sz="2400" b="1" dirty="0" err="1">
                <a:solidFill>
                  <a:srgbClr val="FF0000"/>
                </a:solidFill>
              </a:rPr>
              <a:t>мерчандайзинга</a:t>
            </a:r>
            <a:r>
              <a:rPr lang="ru-RU" sz="2400" b="1" dirty="0">
                <a:solidFill>
                  <a:srgbClr val="FF0000"/>
                </a:solidFill>
              </a:rPr>
              <a:t> в салоне красоты: </a:t>
            </a:r>
          </a:p>
        </p:txBody>
      </p:sp>
    </p:spTree>
    <p:extLst>
      <p:ext uri="{BB962C8B-B14F-4D97-AF65-F5344CB8AC3E}">
        <p14:creationId xmlns:p14="http://schemas.microsoft.com/office/powerpoint/2010/main" val="1900851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354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Продаваемый товар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0650443"/>
              </p:ext>
            </p:extLst>
          </p:nvPr>
        </p:nvGraphicFramePr>
        <p:xfrm>
          <a:off x="251520" y="836712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2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354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Продаваемый товар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39840227"/>
              </p:ext>
            </p:extLst>
          </p:nvPr>
        </p:nvGraphicFramePr>
        <p:xfrm>
          <a:off x="164526" y="722314"/>
          <a:ext cx="8784976" cy="407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6840" y="5013176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Помните: </a:t>
            </a:r>
            <a:r>
              <a:rPr lang="ru-RU" dirty="0">
                <a:solidFill>
                  <a:srgbClr val="FF0000"/>
                </a:solidFill>
              </a:rPr>
              <a:t>продавать в салоне продукты </a:t>
            </a:r>
            <a:r>
              <a:rPr lang="ru-RU" dirty="0" smtClean="0">
                <a:solidFill>
                  <a:srgbClr val="FF0000"/>
                </a:solidFill>
              </a:rPr>
              <a:t>масс-</a:t>
            </a:r>
            <a:r>
              <a:rPr lang="ru-RU" dirty="0" err="1" smtClean="0">
                <a:solidFill>
                  <a:srgbClr val="FF0000"/>
                </a:solidFill>
              </a:rPr>
              <a:t>маркета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категорически нельзя! Хотя до сих пор в некоторых (причем очень приличных) салонах есть на витринах продукты </a:t>
            </a:r>
            <a:r>
              <a:rPr lang="ru-RU" dirty="0" err="1">
                <a:solidFill>
                  <a:srgbClr val="FF0000"/>
                </a:solidFill>
              </a:rPr>
              <a:t>Nivea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Rexona</a:t>
            </a:r>
            <a:r>
              <a:rPr lang="ru-RU" dirty="0">
                <a:solidFill>
                  <a:srgbClr val="FF0000"/>
                </a:solidFill>
              </a:rPr>
              <a:t> и пр.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Это </a:t>
            </a:r>
            <a:r>
              <a:rPr lang="ru-RU" dirty="0">
                <a:solidFill>
                  <a:srgbClr val="FF0000"/>
                </a:solidFill>
              </a:rPr>
              <a:t>великолепная продукция, действительно очень хорошего качества, но из другого бизнеса!</a:t>
            </a:r>
          </a:p>
        </p:txBody>
      </p:sp>
    </p:spTree>
    <p:extLst>
      <p:ext uri="{BB962C8B-B14F-4D97-AF65-F5344CB8AC3E}">
        <p14:creationId xmlns:p14="http://schemas.microsoft.com/office/powerpoint/2010/main" val="22218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258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Каким требованиям должен соответствовать поставщик профессиональной </a:t>
            </a:r>
            <a:r>
              <a:rPr lang="ru-RU" sz="2000" b="1" dirty="0" smtClean="0">
                <a:solidFill>
                  <a:srgbClr val="FF0000"/>
                </a:solidFill>
              </a:rPr>
              <a:t>косметики?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60848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Поставщика </a:t>
            </a:r>
            <a:r>
              <a:rPr lang="ru-RU" dirty="0">
                <a:solidFill>
                  <a:srgbClr val="002060"/>
                </a:solidFill>
              </a:rPr>
              <a:t>косметики можно искать в социальных сетях, через рекламу и в Интернете. Но все же лучший вариант – начать сотрудничество на профессиональной выставке, потому что именно там можно максимально близко ознакомиться с интересующей вас маркой. </a:t>
            </a:r>
            <a:r>
              <a:rPr lang="ru-RU" dirty="0" smtClean="0">
                <a:solidFill>
                  <a:srgbClr val="002060"/>
                </a:solidFill>
              </a:rPr>
              <a:t>Особое </a:t>
            </a:r>
            <a:r>
              <a:rPr lang="ru-RU" dirty="0">
                <a:solidFill>
                  <a:srgbClr val="002060"/>
                </a:solidFill>
              </a:rPr>
              <a:t>внимание стоит уделить следующим </a:t>
            </a:r>
            <a:r>
              <a:rPr lang="ru-RU" dirty="0" smtClean="0">
                <a:solidFill>
                  <a:srgbClr val="002060"/>
                </a:solidFill>
              </a:rPr>
              <a:t>аспектам.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Поставщик косметики для салонов красоты и условия работы с ним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Когда вы определитесь с несколькими поставщиками косметики, нужно обговорить детали сотрудничества. Если условия вас устроят, но вы не очень доверяете самой компании, встретьтесь с ее представителем лично, чтобы развеять все страхи или, наоборот, отказаться от взаимодействия с данным поставщиком косметики.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На встрече рекомендуется выяснить следующие </a:t>
            </a:r>
            <a:r>
              <a:rPr lang="ru-RU" sz="2000" dirty="0" smtClean="0">
                <a:solidFill>
                  <a:srgbClr val="002060"/>
                </a:solidFill>
              </a:rPr>
              <a:t>моменты: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436" y="332656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как формируется стоимость покупаемого товара</a:t>
            </a:r>
            <a:r>
              <a:rPr lang="ru-RU" dirty="0">
                <a:solidFill>
                  <a:srgbClr val="002060"/>
                </a:solidFill>
              </a:rPr>
              <a:t> – существуют ли накопительные скидки, требуется ли выкупать товар на определенную сумму в месяц;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какова минимальная партия товара</a:t>
            </a:r>
            <a:r>
              <a:rPr lang="ru-RU" dirty="0">
                <a:solidFill>
                  <a:srgbClr val="002060"/>
                </a:solidFill>
              </a:rPr>
              <a:t> или сумма для единовременной покупки;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необходимо ли резервировать товар</a:t>
            </a:r>
            <a:r>
              <a:rPr lang="ru-RU" dirty="0">
                <a:solidFill>
                  <a:srgbClr val="002060"/>
                </a:solidFill>
              </a:rPr>
              <a:t> или делать на него </a:t>
            </a:r>
            <a:r>
              <a:rPr lang="ru-RU" dirty="0" err="1">
                <a:solidFill>
                  <a:srgbClr val="002060"/>
                </a:solidFill>
              </a:rPr>
              <a:t>предзаказ</a:t>
            </a:r>
            <a:r>
              <a:rPr lang="ru-RU" dirty="0">
                <a:solidFill>
                  <a:srgbClr val="002060"/>
                </a:solidFill>
              </a:rPr>
              <a:t>, в какой срок после оплаты можно забрать его со склада, все ли позиции из прайса имеются в наличии;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как осуществляется забор оплаченного товара</a:t>
            </a:r>
            <a:r>
              <a:rPr lang="ru-RU" dirty="0">
                <a:solidFill>
                  <a:srgbClr val="002060"/>
                </a:solidFill>
              </a:rPr>
              <a:t> – самовывозом со склада или доставкой покупателю силами поставщика;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как часто поставщик косметики сможет предоставлять актуальные остатки</a:t>
            </a:r>
            <a:r>
              <a:rPr lang="ru-RU" dirty="0">
                <a:solidFill>
                  <a:srgbClr val="002060"/>
                </a:solidFill>
              </a:rPr>
              <a:t> на складе (как минимум на самые ходовые позиции);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в какой форме осуществляется сотрудничество</a:t>
            </a:r>
            <a:r>
              <a:rPr lang="ru-RU" dirty="0">
                <a:solidFill>
                  <a:srgbClr val="002060"/>
                </a:solidFill>
              </a:rPr>
              <a:t> – заключается ли договор, предоставляются ли отчетные документы;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имеются ли сертификаты соответствия</a:t>
            </a:r>
            <a:r>
              <a:rPr lang="ru-RU" dirty="0">
                <a:solidFill>
                  <a:srgbClr val="002060"/>
                </a:solidFill>
              </a:rPr>
              <a:t> на продукцию;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возможен ли возврат невостребованного</a:t>
            </a:r>
            <a:r>
              <a:rPr lang="ru-RU" dirty="0">
                <a:solidFill>
                  <a:srgbClr val="002060"/>
                </a:solidFill>
              </a:rPr>
              <a:t>, но уже оплаченного товара или обмен его на другие позиции;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предоставляет ли поставщик косметики дополнительную информацию о товарах</a:t>
            </a:r>
            <a:r>
              <a:rPr lang="ru-RU" dirty="0">
                <a:solidFill>
                  <a:srgbClr val="002060"/>
                </a:solidFill>
              </a:rPr>
              <a:t> – фотографии, описания, </a:t>
            </a:r>
            <a:r>
              <a:rPr lang="ru-RU" dirty="0" smtClean="0">
                <a:solidFill>
                  <a:srgbClr val="002060"/>
                </a:solidFill>
              </a:rPr>
              <a:t>характеристики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 др.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Ценовая политика</a:t>
            </a:r>
            <a:r>
              <a:rPr lang="ru-RU" dirty="0">
                <a:solidFill>
                  <a:srgbClr val="002060"/>
                </a:solidFill>
              </a:rPr>
              <a:t>. Она должна быть приемлемой для вас;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Состав продукции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К разному товару предъявляются разные требования. Но внимание на состав стоит обращать всегда;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Наличие сертификатов</a:t>
            </a:r>
            <a:r>
              <a:rPr lang="ru-RU" dirty="0">
                <a:solidFill>
                  <a:srgbClr val="FF0000"/>
                </a:solidFill>
              </a:rPr>
              <a:t>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Наличие продукции на складе; </a:t>
            </a:r>
            <a:endParaRPr lang="ru-RU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Оперативность работы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Под оперативностью понимается скорость обработки, сбора и доставки заказа;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Наличие службы поддержки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Большой плюс, если поставщик косметики предоставляет клиентам консультации, тестеры, справочные материалы, пробники и т.п. Некоторые поставщики проводят семинары, где рассказывают об особенностях бренда;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Репутация поставщика косметики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О бренде должно быть много положительных отзывов (по крайней мере, больше, чем отрицательных). Также бренд должен завоевать определенную часть рынка;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Маркировка товара; </a:t>
            </a:r>
            <a:endParaRPr lang="ru-RU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Соблюдение сроков годности товара; </a:t>
            </a:r>
            <a:endParaRPr lang="ru-RU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Активность менеджеров компании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Она заключается в своевременном информировании о новинках, скидках и акциях;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Безопасность косметики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Очевидно, что покупаемые товары должны быть безопасны для здоровья, без побочных эффектов, с минимальным риском аллергии; </a:t>
            </a:r>
          </a:p>
        </p:txBody>
      </p:sp>
    </p:spTree>
    <p:extLst>
      <p:ext uri="{BB962C8B-B14F-4D97-AF65-F5344CB8AC3E}">
        <p14:creationId xmlns:p14="http://schemas.microsoft.com/office/powerpoint/2010/main" val="16751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Какую роль играют поставщики косметики в продвижении салона </a:t>
            </a:r>
            <a:r>
              <a:rPr lang="ru-RU" sz="2000" b="1" dirty="0" smtClean="0">
                <a:solidFill>
                  <a:srgbClr val="FF0000"/>
                </a:solidFill>
              </a:rPr>
              <a:t>красоты?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550" y="980728"/>
            <a:ext cx="8802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Поставщик косметики, который является крупным дистрибьютором и уже завоевал определенную долю рынка, может предложить салону красоты различные активности по продвижению продукции. Ниже представлены варианты рекламной поддержки салонов-партнеров.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876" y="2181057"/>
            <a:ext cx="87121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Проведение совместных мероприятий</a:t>
            </a:r>
            <a:r>
              <a:rPr lang="ru-RU" dirty="0">
                <a:solidFill>
                  <a:srgbClr val="002060"/>
                </a:solidFill>
              </a:rPr>
              <a:t>. Чтобы больше клиентов посещали ваш салон, можно организовать вручение премий, дни бренда, клиентские дни, события к праздникам. Такие активности сделают акцент на бренде. События инициируются салоном (например, вечеринки, день рождения) или поставщиком косметики (день марки, в который действуют скидки на услуги, клиентов знакомят с продукцией, дарят подарки). Поставщик может закупить презенты для посетителей или предоставить специалистов, которые сделают клиентам укладки. От салона красоты требуется площадь для мероприятия, а также меры по привлечению клиентов. </a:t>
            </a:r>
          </a:p>
          <a:p>
            <a:pPr algn="just"/>
            <a:r>
              <a:rPr lang="ru-RU" b="1" dirty="0" err="1">
                <a:solidFill>
                  <a:srgbClr val="002060"/>
                </a:solidFill>
              </a:rPr>
              <a:t>Брендирование</a:t>
            </a:r>
            <a:r>
              <a:rPr lang="ru-RU" b="1" dirty="0">
                <a:solidFill>
                  <a:srgbClr val="002060"/>
                </a:solidFill>
              </a:rPr>
              <a:t> интерьера салона</a:t>
            </a:r>
            <a:r>
              <a:rPr lang="ru-RU" dirty="0">
                <a:solidFill>
                  <a:srgbClr val="002060"/>
                </a:solidFill>
              </a:rPr>
              <a:t>. С этой целью в помещении развешиваются постеры на окнах и стенах, оформляются витрины. Все это служит декором и зависит только от фантазии дизайнера. Кроме баннеров, можно </a:t>
            </a:r>
            <a:r>
              <a:rPr lang="ru-RU" dirty="0" err="1">
                <a:solidFill>
                  <a:srgbClr val="002060"/>
                </a:solidFill>
              </a:rPr>
              <a:t>забрендировать</a:t>
            </a:r>
            <a:r>
              <a:rPr lang="ru-RU" dirty="0">
                <a:solidFill>
                  <a:srgbClr val="002060"/>
                </a:solidFill>
              </a:rPr>
              <a:t> стойку </a:t>
            </a:r>
            <a:r>
              <a:rPr lang="ru-RU" dirty="0" err="1">
                <a:solidFill>
                  <a:srgbClr val="002060"/>
                </a:solidFill>
              </a:rPr>
              <a:t>ресепшен</a:t>
            </a:r>
            <a:r>
              <a:rPr lang="ru-RU" dirty="0">
                <a:solidFill>
                  <a:srgbClr val="002060"/>
                </a:solidFill>
              </a:rPr>
              <a:t>, разместить в салоне современный арт-объект либо авторский элемент декора. Еще вариант – расписать стены. </a:t>
            </a:r>
          </a:p>
        </p:txBody>
      </p:sp>
    </p:spTree>
    <p:extLst>
      <p:ext uri="{BB962C8B-B14F-4D97-AF65-F5344CB8AC3E}">
        <p14:creationId xmlns:p14="http://schemas.microsoft.com/office/powerpoint/2010/main" val="29749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65" y="116632"/>
            <a:ext cx="878497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50" b="1" dirty="0" smtClean="0">
                <a:solidFill>
                  <a:srgbClr val="002060"/>
                </a:solidFill>
              </a:rPr>
              <a:t>Совместная </a:t>
            </a:r>
            <a:r>
              <a:rPr lang="ru-RU" sz="1750" b="1" dirty="0">
                <a:solidFill>
                  <a:srgbClr val="002060"/>
                </a:solidFill>
              </a:rPr>
              <a:t>разработка рекламных акций по брендам</a:t>
            </a:r>
            <a:r>
              <a:rPr lang="ru-RU" sz="1750" dirty="0">
                <a:solidFill>
                  <a:srgbClr val="002060"/>
                </a:solidFill>
              </a:rPr>
              <a:t>. Как правило, различные стимулирующие мероприятия разрабатываются к праздникам: 8 Марта, Новый год и т.п. Также могут проводиться сезонные скидки, акции для определенных категорий клиентов или повышения среднего чека. Поставщики косметики часто инициируют стимулирующие акции, даря при покупке сувенирную продукцию (косметички, зеркальца и др.). </a:t>
            </a:r>
          </a:p>
          <a:p>
            <a:pPr algn="just"/>
            <a:r>
              <a:rPr lang="ru-RU" sz="1750" b="1" dirty="0">
                <a:solidFill>
                  <a:srgbClr val="002060"/>
                </a:solidFill>
              </a:rPr>
              <a:t>Маркетинговая поддержка внутри салона</a:t>
            </a:r>
            <a:r>
              <a:rPr lang="ru-RU" sz="1750" dirty="0">
                <a:solidFill>
                  <a:srgbClr val="002060"/>
                </a:solidFill>
              </a:rPr>
              <a:t>. Специалисты носят </a:t>
            </a:r>
            <a:r>
              <a:rPr lang="ru-RU" sz="1750" dirty="0" err="1">
                <a:solidFill>
                  <a:srgbClr val="002060"/>
                </a:solidFill>
              </a:rPr>
              <a:t>брендированные</a:t>
            </a:r>
            <a:r>
              <a:rPr lang="ru-RU" sz="1750" dirty="0">
                <a:solidFill>
                  <a:srgbClr val="002060"/>
                </a:solidFill>
              </a:rPr>
              <a:t> футболки, пеньюары. Также могут быть особые парикмахерские тележки, полотенца, пульверизаторы, миски для красителей. К маркетинговой поддержке относится реклама внутри салона красоты: выкладка брошюр по продукции в зоне ожидания, анонсы акций на </a:t>
            </a:r>
            <a:r>
              <a:rPr lang="ru-RU" sz="1750" dirty="0" err="1">
                <a:solidFill>
                  <a:srgbClr val="002060"/>
                </a:solidFill>
              </a:rPr>
              <a:t>ресепшен</a:t>
            </a:r>
            <a:r>
              <a:rPr lang="ru-RU" sz="1750" dirty="0">
                <a:solidFill>
                  <a:srgbClr val="002060"/>
                </a:solidFill>
              </a:rPr>
              <a:t>, печать </a:t>
            </a:r>
            <a:r>
              <a:rPr lang="ru-RU" sz="1750" dirty="0" err="1">
                <a:solidFill>
                  <a:srgbClr val="002060"/>
                </a:solidFill>
              </a:rPr>
              <a:t>брендированных</a:t>
            </a:r>
            <a:r>
              <a:rPr lang="ru-RU" sz="1750" dirty="0">
                <a:solidFill>
                  <a:srgbClr val="002060"/>
                </a:solidFill>
              </a:rPr>
              <a:t> ценников на продукцию. </a:t>
            </a:r>
          </a:p>
          <a:p>
            <a:pPr algn="just"/>
            <a:r>
              <a:rPr lang="ru-RU" sz="1750" b="1" dirty="0">
                <a:solidFill>
                  <a:srgbClr val="002060"/>
                </a:solidFill>
              </a:rPr>
              <a:t>Рекламная поддержка салона в печатных изданиях</a:t>
            </a:r>
            <a:r>
              <a:rPr lang="ru-RU" sz="1750" dirty="0">
                <a:solidFill>
                  <a:srgbClr val="002060"/>
                </a:solidFill>
              </a:rPr>
              <a:t>. Поставщик косметики может разработать рекламный макет с указанием брендов и контактов салона красоты, а также разделить расходы на рекламу. </a:t>
            </a:r>
          </a:p>
          <a:p>
            <a:pPr algn="just"/>
            <a:r>
              <a:rPr lang="ru-RU" sz="1750" b="1" dirty="0">
                <a:solidFill>
                  <a:srgbClr val="002060"/>
                </a:solidFill>
              </a:rPr>
              <a:t>Пиар-поддержка салона в СМИ</a:t>
            </a:r>
            <a:r>
              <a:rPr lang="ru-RU" sz="1750" dirty="0">
                <a:solidFill>
                  <a:srgbClr val="002060"/>
                </a:solidFill>
              </a:rPr>
              <a:t>. Сотрудники пиар-отдела у поставщика косметики могут организовать пиар-кампанию салона красоты. Например, пригласить в салон редакторов глянцевых журналов с целью на себе попробовать некоторые процедуры, а позднее написать об этом статьи. Или периодически размещать информацию об акциях на различных офлайн- и онлайн-порталах. </a:t>
            </a:r>
          </a:p>
          <a:p>
            <a:pPr algn="just"/>
            <a:r>
              <a:rPr lang="ru-RU" sz="1750" b="1" dirty="0">
                <a:solidFill>
                  <a:srgbClr val="002060"/>
                </a:solidFill>
              </a:rPr>
              <a:t>Продвижение салона на ресурсах поставщика косметики</a:t>
            </a:r>
            <a:r>
              <a:rPr lang="ru-RU" sz="1750" dirty="0">
                <a:solidFill>
                  <a:srgbClr val="002060"/>
                </a:solidFill>
              </a:rPr>
              <a:t>. Пиар в социальных сетях и на сайте компании. </a:t>
            </a:r>
          </a:p>
        </p:txBody>
      </p:sp>
    </p:spTree>
    <p:extLst>
      <p:ext uri="{BB962C8B-B14F-4D97-AF65-F5344CB8AC3E}">
        <p14:creationId xmlns:p14="http://schemas.microsoft.com/office/powerpoint/2010/main" val="36051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8962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Если владелец салона красоты хочет организовать торговлю косметическими средствами, он должен понимать, что это – такой же бизнес, как и оказание салонных услуг. Торговля в салонах красоты не ограничивается выкладкой товара, его рекламированием и реализацией. За все, что происходит в салоне красоты, в том числе за розничную торговлю, руководитель несет полную ответственность.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Что нужно знать о возврате товара, организуя торговлю в салоне красоты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Может возникнуть ситуация, когда клиент по тем или иным причинам захочет вернуть товар, купленный в салоне красоты. Например, не подошел цвет тонального крема или не понравился запах геля для душа. Клиент может выразить требование вернуть ему деньги за этот товар. Чтобы уметь защитить свои права в такой ситуации, владелец салона красоты должен знать, что об этом говорит законодательство. </a:t>
            </a:r>
          </a:p>
          <a:p>
            <a:pPr algn="ctr"/>
            <a:r>
              <a:rPr lang="ru-RU" dirty="0"/>
              <a:t>В Постановлении Правительства РФ от 19.01.1998 № 55 (ред. от 23.12.2016) «Об утверждении Правил продажи отдельных видов товаров, перечня товаров длительного пользования, на которые </a:t>
            </a:r>
            <a:r>
              <a:rPr lang="ru-RU" dirty="0">
                <a:solidFill>
                  <a:srgbClr val="002060"/>
                </a:solidFill>
              </a:rPr>
              <a:t>не распространяется требование покупателя о безвозмездном предоставлении ему на период ремонта или замены аналогичного товара, и перечня 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</a:t>
            </a:r>
            <a:r>
              <a:rPr lang="ru-RU" dirty="0"/>
              <a:t>комплектации» говорится, что </a:t>
            </a:r>
            <a:r>
              <a:rPr lang="ru-RU" b="1" dirty="0"/>
              <a:t>парфюмерно-косметическую продукцию надлежащего качества нельзя вернуть или обменять</a:t>
            </a:r>
            <a:r>
              <a:rPr lang="ru-RU" dirty="0"/>
              <a:t> на другой товар. </a:t>
            </a:r>
          </a:p>
          <a:p>
            <a:pPr algn="ctr"/>
            <a:r>
              <a:rPr lang="ru-RU" dirty="0"/>
              <a:t>Чтобы предупредить конфликт, многие руководители размещают эту </a:t>
            </a:r>
            <a:r>
              <a:rPr lang="ru-RU" b="1" dirty="0"/>
              <a:t>информацию на видных местах в своем заведении. </a:t>
            </a:r>
            <a:r>
              <a:rPr lang="ru-RU" dirty="0"/>
              <a:t>Однако это помогает не всегда и некоторые клиенты все равно требуют возврата товара. </a:t>
            </a:r>
          </a:p>
          <a:p>
            <a:pPr algn="ctr"/>
            <a:r>
              <a:rPr lang="ru-RU" dirty="0"/>
              <a:t>Руководителю стоит помнить лишь о том, что закон предусматривает возврат </a:t>
            </a:r>
            <a:r>
              <a:rPr lang="ru-RU" b="1" dirty="0"/>
              <a:t>некачественного товара</a:t>
            </a:r>
            <a:r>
              <a:rPr lang="ru-RU" dirty="0"/>
              <a:t>. Чтобы таких проблем не возникало, продавцы должны знать о правилах торговли косметикой, которые указаны в пункте 5 того же Положения.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32686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9690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Входной зоной в </a:t>
            </a:r>
            <a:r>
              <a:rPr lang="ru-RU" b="1" dirty="0" err="1">
                <a:solidFill>
                  <a:srgbClr val="002060"/>
                </a:solidFill>
              </a:rPr>
              <a:t>мерчандайзинге</a:t>
            </a:r>
            <a:r>
              <a:rPr lang="ru-RU" b="1" dirty="0">
                <a:solidFill>
                  <a:srgbClr val="002060"/>
                </a:solidFill>
              </a:rPr>
              <a:t> принято называть фасад здания, где располагаются: </a:t>
            </a:r>
            <a:r>
              <a:rPr lang="ru-RU" b="1" dirty="0" smtClean="0">
                <a:solidFill>
                  <a:srgbClr val="002060"/>
                </a:solidFill>
              </a:rPr>
              <a:t>вывеска</a:t>
            </a:r>
            <a:r>
              <a:rPr lang="ru-RU" b="1" dirty="0">
                <a:solidFill>
                  <a:srgbClr val="002060"/>
                </a:solidFill>
              </a:rPr>
              <a:t>, витринные окна и вход.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sz="800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Можно </a:t>
            </a:r>
            <a:r>
              <a:rPr lang="ru-RU" b="1" dirty="0">
                <a:solidFill>
                  <a:srgbClr val="002060"/>
                </a:solidFill>
              </a:rPr>
              <a:t>сказать, что фасад – это лицо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предприятия.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Он играет огромное значение в первичном восприятии предприятия вашим клиентом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800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Оформление входной зоны в считанные секунды вызывает определенное к себе </a:t>
            </a:r>
            <a:r>
              <a:rPr lang="ru-RU" b="1" dirty="0" smtClean="0">
                <a:solidFill>
                  <a:srgbClr val="002060"/>
                </a:solidFill>
              </a:rPr>
              <a:t>отношение</a:t>
            </a:r>
            <a:r>
              <a:rPr lang="ru-RU" b="1" dirty="0">
                <a:solidFill>
                  <a:srgbClr val="002060"/>
                </a:solidFill>
              </a:rPr>
              <a:t>, создает эмоциональные ассоциации, влияет на настроение клиентов.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sz="800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Это</a:t>
            </a:r>
            <a:r>
              <a:rPr lang="ru-RU" b="1" dirty="0">
                <a:solidFill>
                  <a:srgbClr val="002060"/>
                </a:solidFill>
              </a:rPr>
              <a:t>, в свою </a:t>
            </a:r>
            <a:r>
              <a:rPr lang="ru-RU" b="1" dirty="0" smtClean="0">
                <a:solidFill>
                  <a:srgbClr val="002060"/>
                </a:solidFill>
              </a:rPr>
              <a:t>очередь</a:t>
            </a:r>
            <a:r>
              <a:rPr lang="ru-RU" b="1" dirty="0">
                <a:solidFill>
                  <a:srgbClr val="002060"/>
                </a:solidFill>
              </a:rPr>
              <a:t>, влияет на формирование лояльности со стороны клиентов и соответственно на </a:t>
            </a:r>
            <a:r>
              <a:rPr lang="ru-RU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b="1" dirty="0">
                <a:solidFill>
                  <a:srgbClr val="002060"/>
                </a:solidFill>
              </a:rPr>
              <a:t>бренда предприятия в дальнейшем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Интересно оформленный фасад быстро привлекает внимание и запоминается. Таким </a:t>
            </a:r>
            <a:r>
              <a:rPr lang="ru-RU" b="1" dirty="0" smtClean="0">
                <a:solidFill>
                  <a:srgbClr val="002060"/>
                </a:solidFill>
              </a:rPr>
              <a:t>образом</a:t>
            </a:r>
            <a:r>
              <a:rPr lang="ru-RU" b="1" dirty="0">
                <a:solidFill>
                  <a:srgbClr val="002060"/>
                </a:solidFill>
              </a:rPr>
              <a:t>, мы можем говорить о том, что входная зона является ключевой зоной в системе </a:t>
            </a:r>
            <a:r>
              <a:rPr lang="ru-RU" b="1" dirty="0" smtClean="0">
                <a:solidFill>
                  <a:srgbClr val="002060"/>
                </a:solidFill>
              </a:rPr>
              <a:t>привлечения </a:t>
            </a:r>
            <a:r>
              <a:rPr lang="ru-RU" b="1" dirty="0">
                <a:solidFill>
                  <a:srgbClr val="002060"/>
                </a:solidFill>
              </a:rPr>
              <a:t>клиентов.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53" y="541790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«Конечно, обдумывай „что</a:t>
            </a:r>
            <a:r>
              <a:rPr lang="ru-RU" i="1" dirty="0" smtClean="0">
                <a:solidFill>
                  <a:srgbClr val="FF0000"/>
                </a:solidFill>
              </a:rPr>
              <a:t>“, но </a:t>
            </a:r>
            <a:r>
              <a:rPr lang="ru-RU" i="1" dirty="0">
                <a:solidFill>
                  <a:srgbClr val="FF0000"/>
                </a:solidFill>
              </a:rPr>
              <a:t>еще больше обдумывай «как»…»</a:t>
            </a:r>
          </a:p>
          <a:p>
            <a:pPr algn="ctr"/>
            <a:r>
              <a:rPr lang="ru-RU" i="1" dirty="0">
                <a:solidFill>
                  <a:srgbClr val="FF0000"/>
                </a:solidFill>
              </a:rPr>
              <a:t>И. В. Гете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формление витри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0" y="3140968"/>
            <a:ext cx="345638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45638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Пример салона №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32" y="260648"/>
            <a:ext cx="4472007" cy="28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имер салона №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65" y="3356992"/>
            <a:ext cx="4296431" cy="286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802" y="6062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Окружающая </a:t>
            </a:r>
            <a:r>
              <a:rPr lang="ru-RU" sz="2400" b="1" dirty="0" smtClean="0">
                <a:solidFill>
                  <a:srgbClr val="FF0000"/>
                </a:solidFill>
              </a:rPr>
              <a:t>территория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27434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Обязательные требования: вокруг салона должно быть чисто, ровно, у входа стоит урна (идеально две).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перед салоном должен быть рекламный </a:t>
            </a:r>
            <a:r>
              <a:rPr lang="ru-RU" dirty="0" err="1"/>
              <a:t>штендер</a:t>
            </a:r>
            <a:r>
              <a:rPr lang="ru-RU" dirty="0"/>
              <a:t> (идеально два). Очень важно, что на нем будет написано. Нет смысла писать контактные данные – </a:t>
            </a:r>
            <a:r>
              <a:rPr lang="ru-RU" dirty="0" err="1"/>
              <a:t>штендер</a:t>
            </a:r>
            <a:r>
              <a:rPr lang="ru-RU" dirty="0"/>
              <a:t> должен мотивировать клиента зайти прямо сейчас, а не позвонить когда-то или записать адрес салона. Простой перечень услуг с ценами хорош для </a:t>
            </a:r>
            <a:r>
              <a:rPr lang="ru-RU" dirty="0" err="1"/>
              <a:t>лагманных</a:t>
            </a:r>
            <a:r>
              <a:rPr lang="ru-RU" dirty="0"/>
              <a:t> с перечнем блюд. В случае салона красоты это должно быть конкретное предложение с призывом. Меняться оно должно не реже раза в неделю-две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штендер салона красо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126076" cy="35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758" y="26064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Клиент </a:t>
            </a:r>
            <a:r>
              <a:rPr lang="ru-RU" dirty="0">
                <a:solidFill>
                  <a:srgbClr val="002060"/>
                </a:solidFill>
              </a:rPr>
              <a:t>обязательно </a:t>
            </a:r>
            <a:r>
              <a:rPr lang="ru-RU" dirty="0" smtClean="0">
                <a:solidFill>
                  <a:srgbClr val="002060"/>
                </a:solidFill>
              </a:rPr>
              <a:t>обратит </a:t>
            </a:r>
            <a:r>
              <a:rPr lang="ru-RU" dirty="0">
                <a:solidFill>
                  <a:srgbClr val="002060"/>
                </a:solidFill>
              </a:rPr>
              <a:t>внимание и на выбранные вами отделочные </a:t>
            </a:r>
            <a:r>
              <a:rPr lang="ru-RU" dirty="0" smtClean="0">
                <a:solidFill>
                  <a:srgbClr val="002060"/>
                </a:solidFill>
              </a:rPr>
              <a:t>материалы для </a:t>
            </a:r>
            <a:r>
              <a:rPr lang="ru-RU" dirty="0">
                <a:solidFill>
                  <a:srgbClr val="002060"/>
                </a:solidFill>
              </a:rPr>
              <a:t>ремонта фасада. И немаловажным фактором будет </a:t>
            </a:r>
            <a:r>
              <a:rPr lang="ru-RU" dirty="0" smtClean="0">
                <a:solidFill>
                  <a:srgbClr val="002060"/>
                </a:solidFill>
              </a:rPr>
              <a:t>размер </a:t>
            </a:r>
            <a:r>
              <a:rPr lang="ru-RU" dirty="0">
                <a:solidFill>
                  <a:srgbClr val="002060"/>
                </a:solidFill>
              </a:rPr>
              <a:t>витринных окон. Большие витринные окна в </a:t>
            </a:r>
            <a:r>
              <a:rPr lang="ru-RU" dirty="0" smtClean="0">
                <a:solidFill>
                  <a:srgbClr val="002060"/>
                </a:solidFill>
              </a:rPr>
              <a:t>сочетании с </a:t>
            </a:r>
            <a:r>
              <a:rPr lang="ru-RU" dirty="0">
                <a:solidFill>
                  <a:srgbClr val="002060"/>
                </a:solidFill>
              </a:rPr>
              <a:t>натуральными отделочными материалами создают </a:t>
            </a:r>
            <a:r>
              <a:rPr lang="ru-RU" dirty="0" smtClean="0">
                <a:solidFill>
                  <a:srgbClr val="002060"/>
                </a:solidFill>
              </a:rPr>
              <a:t>антураж предприятия</a:t>
            </a:r>
            <a:r>
              <a:rPr lang="ru-RU" dirty="0">
                <a:solidFill>
                  <a:srgbClr val="002060"/>
                </a:solidFill>
              </a:rPr>
              <a:t>, предлагающего качественные и дорогие услуги.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Напротив, дешевые отделочные материалы и окна-«бойницы</a:t>
            </a:r>
            <a:r>
              <a:rPr lang="ru-RU" dirty="0" smtClean="0">
                <a:solidFill>
                  <a:srgbClr val="002060"/>
                </a:solidFill>
              </a:rPr>
              <a:t>», зашитые </a:t>
            </a:r>
            <a:r>
              <a:rPr lang="ru-RU" dirty="0">
                <a:solidFill>
                  <a:srgbClr val="002060"/>
                </a:solidFill>
              </a:rPr>
              <a:t>металлическими решетками, вызывают </a:t>
            </a:r>
            <a:r>
              <a:rPr lang="ru-RU" dirty="0" smtClean="0">
                <a:solidFill>
                  <a:srgbClr val="002060"/>
                </a:solidFill>
              </a:rPr>
              <a:t>ощущение некачественного предложения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703" y="2643877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Существует </a:t>
            </a:r>
            <a:r>
              <a:rPr lang="ru-RU" dirty="0">
                <a:solidFill>
                  <a:srgbClr val="002060"/>
                </a:solidFill>
              </a:rPr>
              <a:t>рейтинг отделочных материалов (распределяем </a:t>
            </a:r>
            <a:r>
              <a:rPr lang="ru-RU" dirty="0" smtClean="0">
                <a:solidFill>
                  <a:srgbClr val="002060"/>
                </a:solidFill>
              </a:rPr>
              <a:t>от дешевого </a:t>
            </a:r>
            <a:r>
              <a:rPr lang="ru-RU" dirty="0">
                <a:solidFill>
                  <a:srgbClr val="002060"/>
                </a:solidFill>
              </a:rPr>
              <a:t>к дорогому):</a:t>
            </a:r>
          </a:p>
          <a:p>
            <a:r>
              <a:rPr lang="ru-RU" dirty="0">
                <a:solidFill>
                  <a:srgbClr val="002060"/>
                </a:solidFill>
              </a:rPr>
              <a:t>· </a:t>
            </a:r>
            <a:r>
              <a:rPr lang="ru-RU" i="1" dirty="0">
                <a:solidFill>
                  <a:srgbClr val="002060"/>
                </a:solidFill>
              </a:rPr>
              <a:t>временные пластиковые холсты с нанесенными </a:t>
            </a:r>
            <a:r>
              <a:rPr lang="ru-RU" i="1" dirty="0" smtClean="0">
                <a:solidFill>
                  <a:srgbClr val="002060"/>
                </a:solidFill>
              </a:rPr>
              <a:t>изображениями,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пластиковые панели, </a:t>
            </a:r>
            <a:r>
              <a:rPr lang="ru-RU" i="1" dirty="0" err="1" smtClean="0">
                <a:solidFill>
                  <a:srgbClr val="002060"/>
                </a:solidFill>
              </a:rPr>
              <a:t>сайдинг</a:t>
            </a:r>
            <a:r>
              <a:rPr lang="ru-RU" i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· </a:t>
            </a:r>
            <a:r>
              <a:rPr lang="ru-RU" i="1" dirty="0">
                <a:solidFill>
                  <a:srgbClr val="002060"/>
                </a:solidFill>
              </a:rPr>
              <a:t>кирпич, недорогие местные камни, штукатурка, дерево;</a:t>
            </a:r>
          </a:p>
          <a:p>
            <a:r>
              <a:rPr lang="ru-RU" dirty="0">
                <a:solidFill>
                  <a:srgbClr val="002060"/>
                </a:solidFill>
              </a:rPr>
              <a:t>· </a:t>
            </a:r>
            <a:r>
              <a:rPr lang="ru-RU" i="1" dirty="0">
                <a:solidFill>
                  <a:srgbClr val="002060"/>
                </a:solidFill>
              </a:rPr>
              <a:t>прозрачное стекло, черепица, керамика, нержавеющая сталь;</a:t>
            </a:r>
          </a:p>
          <a:p>
            <a:r>
              <a:rPr lang="ru-RU" dirty="0">
                <a:solidFill>
                  <a:srgbClr val="002060"/>
                </a:solidFill>
              </a:rPr>
              <a:t>· </a:t>
            </a:r>
            <a:r>
              <a:rPr lang="ru-RU" i="1" dirty="0">
                <a:solidFill>
                  <a:srgbClr val="002060"/>
                </a:solidFill>
              </a:rPr>
              <a:t>непрозрачное стекло, тонированное и цветное стекло,</a:t>
            </a:r>
          </a:p>
          <a:p>
            <a:r>
              <a:rPr lang="ru-RU" i="1" dirty="0">
                <a:solidFill>
                  <a:srgbClr val="002060"/>
                </a:solidFill>
              </a:rPr>
              <a:t>дорогие породы дерева;</a:t>
            </a:r>
          </a:p>
          <a:p>
            <a:r>
              <a:rPr lang="ru-RU" dirty="0">
                <a:solidFill>
                  <a:srgbClr val="002060"/>
                </a:solidFill>
              </a:rPr>
              <a:t>· </a:t>
            </a:r>
            <a:r>
              <a:rPr lang="ru-RU" i="1" dirty="0">
                <a:solidFill>
                  <a:srgbClr val="002060"/>
                </a:solidFill>
              </a:rPr>
              <a:t>мрамор, гранит, цветные металлы.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226" y="188640"/>
            <a:ext cx="8712968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>
                <a:solidFill>
                  <a:srgbClr val="002060"/>
                </a:solidFill>
              </a:rPr>
              <a:t>В салонах красоты важным видом рекламы являются витрины.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sz="1600" dirty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Они </a:t>
            </a:r>
            <a:r>
              <a:rPr lang="ru-RU" sz="1600" dirty="0">
                <a:solidFill>
                  <a:srgbClr val="002060"/>
                </a:solidFill>
              </a:rPr>
              <a:t>привлекают прохожих, проезжающих мимо автомобилистов, а это значит, что: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</a:rPr>
              <a:t>– формируется имидж и репутация салона,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</a:rPr>
              <a:t>– рекламируются виды услуг,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</a:rPr>
              <a:t>– рекламируются сопутствующие товары,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</a:rPr>
              <a:t>– формируется дизайн помещения,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</a:rPr>
              <a:t>– складируется часть товаров,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</a:rPr>
              <a:t>– акцентируется внимание на новизне услуг,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</a:rPr>
              <a:t>– акцентируется внимание на квалифицированных кадрах,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</a:rPr>
              <a:t>– акцентируется внимание на полноту услуг,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</a:rPr>
              <a:t>– дается информация о наиболее привлекательных ценах,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</a:rPr>
              <a:t>– дается информация о времени работы,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</a:rPr>
              <a:t>– дается информация о скидках, льготах, подарках.</a:t>
            </a:r>
          </a:p>
        </p:txBody>
      </p:sp>
      <p:pic>
        <p:nvPicPr>
          <p:cNvPr id="3074" name="Picture 2" descr="Увеличение продаж салона красоты_мерчендайз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50212"/>
            <a:ext cx="3818138" cy="25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ithitcompany.ru/wp-content/uploads/2018/04/sp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06921"/>
            <a:ext cx="3695741" cy="24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19720</TotalTime>
  <Words>4347</Words>
  <Application>Microsoft Office PowerPoint</Application>
  <PresentationFormat>Экран (4:3)</PresentationFormat>
  <Paragraphs>283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Мерчандайзинг в салоне красоты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Megasoftware GrouP™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Мерчандайзинг в салоне красоты</dc:title>
  <dc:creator>Администратор</dc:creator>
  <cp:lastModifiedBy>str</cp:lastModifiedBy>
  <cp:revision>66</cp:revision>
  <cp:lastPrinted>2018-02-01T00:53:55Z</cp:lastPrinted>
  <dcterms:created xsi:type="dcterms:W3CDTF">2018-01-21T02:44:59Z</dcterms:created>
  <dcterms:modified xsi:type="dcterms:W3CDTF">2024-02-22T00:54:50Z</dcterms:modified>
</cp:coreProperties>
</file>