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4" r:id="rId1"/>
  </p:sldMasterIdLst>
  <p:notesMasterIdLst>
    <p:notesMasterId r:id="rId61"/>
  </p:notesMasterIdLst>
  <p:sldIdLst>
    <p:sldId id="256" r:id="rId2"/>
    <p:sldId id="359" r:id="rId3"/>
    <p:sldId id="437" r:id="rId4"/>
    <p:sldId id="438" r:id="rId5"/>
    <p:sldId id="280" r:id="rId6"/>
    <p:sldId id="317" r:id="rId7"/>
    <p:sldId id="262" r:id="rId8"/>
    <p:sldId id="362" r:id="rId9"/>
    <p:sldId id="357" r:id="rId10"/>
    <p:sldId id="279" r:id="rId11"/>
    <p:sldId id="263" r:id="rId12"/>
    <p:sldId id="264" r:id="rId13"/>
    <p:sldId id="318" r:id="rId14"/>
    <p:sldId id="320" r:id="rId15"/>
    <p:sldId id="321" r:id="rId16"/>
    <p:sldId id="436" r:id="rId17"/>
    <p:sldId id="322" r:id="rId18"/>
    <p:sldId id="381" r:id="rId19"/>
    <p:sldId id="382" r:id="rId20"/>
    <p:sldId id="383" r:id="rId21"/>
    <p:sldId id="384" r:id="rId22"/>
    <p:sldId id="385" r:id="rId23"/>
    <p:sldId id="386" r:id="rId24"/>
    <p:sldId id="387" r:id="rId25"/>
    <p:sldId id="388" r:id="rId26"/>
    <p:sldId id="389" r:id="rId27"/>
    <p:sldId id="390" r:id="rId28"/>
    <p:sldId id="323" r:id="rId29"/>
    <p:sldId id="325" r:id="rId30"/>
    <p:sldId id="326" r:id="rId31"/>
    <p:sldId id="327" r:id="rId32"/>
    <p:sldId id="328" r:id="rId33"/>
    <p:sldId id="329" r:id="rId34"/>
    <p:sldId id="330" r:id="rId35"/>
    <p:sldId id="331" r:id="rId36"/>
    <p:sldId id="332" r:id="rId37"/>
    <p:sldId id="336" r:id="rId38"/>
    <p:sldId id="338" r:id="rId39"/>
    <p:sldId id="339" r:id="rId40"/>
    <p:sldId id="340" r:id="rId41"/>
    <p:sldId id="343" r:id="rId42"/>
    <p:sldId id="391" r:id="rId43"/>
    <p:sldId id="286" r:id="rId44"/>
    <p:sldId id="305" r:id="rId45"/>
    <p:sldId id="392" r:id="rId46"/>
    <p:sldId id="287" r:id="rId47"/>
    <p:sldId id="290" r:id="rId48"/>
    <p:sldId id="291" r:id="rId49"/>
    <p:sldId id="292" r:id="rId50"/>
    <p:sldId id="293" r:id="rId51"/>
    <p:sldId id="294" r:id="rId52"/>
    <p:sldId id="288" r:id="rId53"/>
    <p:sldId id="295" r:id="rId54"/>
    <p:sldId id="296" r:id="rId55"/>
    <p:sldId id="297" r:id="rId56"/>
    <p:sldId id="298" r:id="rId57"/>
    <p:sldId id="299" r:id="rId58"/>
    <p:sldId id="300" r:id="rId59"/>
    <p:sldId id="301" r:id="rId60"/>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AEC"/>
    <a:srgbClr val="C9E3F3"/>
    <a:srgbClr val="FFFF97"/>
    <a:srgbClr val="C4B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110" d="100"/>
          <a:sy n="110" d="100"/>
        </p:scale>
        <p:origin x="16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16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4578E-64D3-46A6-92D6-DD9854E14946}" type="doc">
      <dgm:prSet loTypeId="urn:microsoft.com/office/officeart/2005/8/layout/list1" loCatId="list" qsTypeId="urn:microsoft.com/office/officeart/2005/8/quickstyle/simple4" qsCatId="simple" csTypeId="urn:microsoft.com/office/officeart/2005/8/colors/accent3_5" csCatId="accent3" phldr="1"/>
      <dgm:spPr/>
      <dgm:t>
        <a:bodyPr/>
        <a:lstStyle/>
        <a:p>
          <a:endParaRPr lang="ru-RU"/>
        </a:p>
      </dgm:t>
    </dgm:pt>
    <dgm:pt modelId="{2E95AB4F-8CB7-446D-85D2-D0767C5433BC}">
      <dgm:prSet phldrT="[Текст]" custT="1"/>
      <dgm:spPr>
        <a:solidFill>
          <a:schemeClr val="accent5">
            <a:lumMod val="20000"/>
            <a:lumOff val="80000"/>
            <a:alpha val="90000"/>
          </a:schemeClr>
        </a:solidFill>
      </dgm:spPr>
      <dgm:t>
        <a:bodyPr/>
        <a:lstStyle/>
        <a:p>
          <a:pPr algn="ctr"/>
          <a:r>
            <a:rPr lang="ru-RU" sz="1600" b="1" dirty="0" smtClean="0">
              <a:solidFill>
                <a:srgbClr val="002060"/>
              </a:solidFill>
            </a:rPr>
            <a:t>он экономит вам деньги и время; </a:t>
          </a:r>
          <a:endParaRPr lang="ru-RU" sz="1600" b="1" dirty="0">
            <a:solidFill>
              <a:srgbClr val="002060"/>
            </a:solidFill>
          </a:endParaRPr>
        </a:p>
      </dgm:t>
    </dgm:pt>
    <dgm:pt modelId="{92052433-4A30-4F8B-8D51-7F675DD13B63}" type="parTrans" cxnId="{0E80934E-B3C0-4C89-BA3F-E713F31BFF4B}">
      <dgm:prSet/>
      <dgm:spPr/>
      <dgm:t>
        <a:bodyPr/>
        <a:lstStyle/>
        <a:p>
          <a:endParaRPr lang="ru-RU">
            <a:solidFill>
              <a:srgbClr val="002060"/>
            </a:solidFill>
          </a:endParaRPr>
        </a:p>
      </dgm:t>
    </dgm:pt>
    <dgm:pt modelId="{DD32D265-8263-4D73-97F6-7091995919E7}" type="sibTrans" cxnId="{0E80934E-B3C0-4C89-BA3F-E713F31BFF4B}">
      <dgm:prSet/>
      <dgm:spPr/>
      <dgm:t>
        <a:bodyPr/>
        <a:lstStyle/>
        <a:p>
          <a:endParaRPr lang="ru-RU">
            <a:solidFill>
              <a:srgbClr val="002060"/>
            </a:solidFill>
          </a:endParaRPr>
        </a:p>
      </dgm:t>
    </dgm:pt>
    <dgm:pt modelId="{D5E1ABE2-79BD-4C2A-AE53-43D807C28C72}">
      <dgm:prSet phldrT="[Текст]" custT="1"/>
      <dgm:spPr>
        <a:solidFill>
          <a:srgbClr val="B7F5FB">
            <a:alpha val="76471"/>
          </a:srgbClr>
        </a:solidFill>
      </dgm:spPr>
      <dgm:t>
        <a:bodyPr/>
        <a:lstStyle/>
        <a:p>
          <a:pPr algn="ctr"/>
          <a:r>
            <a:rPr lang="ru-RU" sz="1600" b="1" dirty="0" smtClean="0">
              <a:solidFill>
                <a:srgbClr val="002060"/>
              </a:solidFill>
            </a:rPr>
            <a:t>сайты по трудоустройству очень просто работают;</a:t>
          </a:r>
          <a:endParaRPr lang="ru-RU" sz="1600" b="1" dirty="0">
            <a:solidFill>
              <a:srgbClr val="002060"/>
            </a:solidFill>
          </a:endParaRPr>
        </a:p>
      </dgm:t>
    </dgm:pt>
    <dgm:pt modelId="{8967E0BD-F52D-4DF2-BE5F-884251150312}" type="parTrans" cxnId="{FFD8D6FC-D37F-4543-8C15-C4158A146CD7}">
      <dgm:prSet/>
      <dgm:spPr/>
      <dgm:t>
        <a:bodyPr/>
        <a:lstStyle/>
        <a:p>
          <a:endParaRPr lang="ru-RU">
            <a:solidFill>
              <a:srgbClr val="002060"/>
            </a:solidFill>
          </a:endParaRPr>
        </a:p>
      </dgm:t>
    </dgm:pt>
    <dgm:pt modelId="{E143F0F8-3B40-460D-A7AC-3CC310F6C5F0}" type="sibTrans" cxnId="{FFD8D6FC-D37F-4543-8C15-C4158A146CD7}">
      <dgm:prSet/>
      <dgm:spPr/>
      <dgm:t>
        <a:bodyPr/>
        <a:lstStyle/>
        <a:p>
          <a:endParaRPr lang="ru-RU">
            <a:solidFill>
              <a:srgbClr val="002060"/>
            </a:solidFill>
          </a:endParaRPr>
        </a:p>
      </dgm:t>
    </dgm:pt>
    <dgm:pt modelId="{190820C7-64FB-4607-A1A7-BE949A269CC8}">
      <dgm:prSet phldrT="[Текст]" custT="1"/>
      <dgm:spPr>
        <a:solidFill>
          <a:schemeClr val="accent2">
            <a:lumMod val="40000"/>
            <a:lumOff val="60000"/>
            <a:alpha val="63000"/>
          </a:schemeClr>
        </a:solidFill>
      </dgm:spPr>
      <dgm:t>
        <a:bodyPr/>
        <a:lstStyle/>
        <a:p>
          <a:pPr algn="ctr"/>
          <a:r>
            <a:rPr lang="ru-RU" sz="1600" b="1" dirty="0" smtClean="0">
              <a:solidFill>
                <a:srgbClr val="002060"/>
              </a:solidFill>
            </a:rPr>
            <a:t>на сайтах почти всегда свежая и актуальная информация</a:t>
          </a:r>
          <a:r>
            <a:rPr lang="ru-RU" sz="2000" dirty="0" smtClean="0">
              <a:solidFill>
                <a:srgbClr val="002060"/>
              </a:solidFill>
            </a:rPr>
            <a:t>;</a:t>
          </a:r>
          <a:endParaRPr lang="ru-RU" sz="2000" dirty="0">
            <a:solidFill>
              <a:srgbClr val="002060"/>
            </a:solidFill>
          </a:endParaRPr>
        </a:p>
      </dgm:t>
    </dgm:pt>
    <dgm:pt modelId="{742FAF49-716F-4EED-8C3C-D53C8EE708B5}" type="parTrans" cxnId="{9428F435-CF6F-426A-9A5D-A1FCA4A19F2A}">
      <dgm:prSet/>
      <dgm:spPr/>
      <dgm:t>
        <a:bodyPr/>
        <a:lstStyle/>
        <a:p>
          <a:endParaRPr lang="ru-RU">
            <a:solidFill>
              <a:srgbClr val="002060"/>
            </a:solidFill>
          </a:endParaRPr>
        </a:p>
      </dgm:t>
    </dgm:pt>
    <dgm:pt modelId="{64D3CD26-1C28-4A06-A0E4-D1750C68101A}" type="sibTrans" cxnId="{9428F435-CF6F-426A-9A5D-A1FCA4A19F2A}">
      <dgm:prSet/>
      <dgm:spPr/>
      <dgm:t>
        <a:bodyPr/>
        <a:lstStyle/>
        <a:p>
          <a:endParaRPr lang="ru-RU">
            <a:solidFill>
              <a:srgbClr val="002060"/>
            </a:solidFill>
          </a:endParaRPr>
        </a:p>
      </dgm:t>
    </dgm:pt>
    <dgm:pt modelId="{FD4CF269-B80E-4F74-A84D-1C8A4DAEC9F0}">
      <dgm:prSet/>
      <dgm:spPr/>
      <dgm:t>
        <a:bodyPr/>
        <a:lstStyle/>
        <a:p>
          <a:endParaRPr lang="ru-RU" dirty="0"/>
        </a:p>
      </dgm:t>
    </dgm:pt>
    <dgm:pt modelId="{A279D79A-F741-4A9F-B6A3-715B1B956084}" type="parTrans" cxnId="{6933A86A-ECFF-4043-90B4-5A116D3F9DB8}">
      <dgm:prSet/>
      <dgm:spPr/>
      <dgm:t>
        <a:bodyPr/>
        <a:lstStyle/>
        <a:p>
          <a:endParaRPr lang="ru-RU"/>
        </a:p>
      </dgm:t>
    </dgm:pt>
    <dgm:pt modelId="{177ABECA-85B6-4125-93E9-FAF838320868}" type="sibTrans" cxnId="{6933A86A-ECFF-4043-90B4-5A116D3F9DB8}">
      <dgm:prSet/>
      <dgm:spPr/>
      <dgm:t>
        <a:bodyPr/>
        <a:lstStyle/>
        <a:p>
          <a:endParaRPr lang="ru-RU"/>
        </a:p>
      </dgm:t>
    </dgm:pt>
    <dgm:pt modelId="{90B12793-ABD0-489C-800B-7E3E7FA709AD}">
      <dgm:prSet custT="1"/>
      <dgm:spPr>
        <a:solidFill>
          <a:schemeClr val="accent1">
            <a:lumMod val="40000"/>
            <a:lumOff val="60000"/>
            <a:alpha val="50000"/>
          </a:schemeClr>
        </a:solidFill>
      </dgm:spPr>
      <dgm:t>
        <a:bodyPr/>
        <a:lstStyle/>
        <a:p>
          <a:pPr algn="ctr"/>
          <a:r>
            <a:rPr lang="ru-RU" sz="1600" b="1" dirty="0" smtClean="0">
              <a:solidFill>
                <a:srgbClr val="002060"/>
              </a:solidFill>
            </a:rPr>
            <a:t>вы можете оставаться на связи 24 часа в сутки.</a:t>
          </a:r>
          <a:endParaRPr lang="ru-RU" sz="1600" b="1" dirty="0">
            <a:solidFill>
              <a:srgbClr val="002060"/>
            </a:solidFill>
          </a:endParaRPr>
        </a:p>
      </dgm:t>
    </dgm:pt>
    <dgm:pt modelId="{65819DD5-F933-4023-8562-3BFDA7376FA2}" type="parTrans" cxnId="{7076F1D2-FD18-4DE6-8C60-E672C86500AD}">
      <dgm:prSet/>
      <dgm:spPr/>
      <dgm:t>
        <a:bodyPr/>
        <a:lstStyle/>
        <a:p>
          <a:endParaRPr lang="ru-RU"/>
        </a:p>
      </dgm:t>
    </dgm:pt>
    <dgm:pt modelId="{FBF0A212-0ACF-441C-B009-0569C181AB13}" type="sibTrans" cxnId="{7076F1D2-FD18-4DE6-8C60-E672C86500AD}">
      <dgm:prSet/>
      <dgm:spPr/>
      <dgm:t>
        <a:bodyPr/>
        <a:lstStyle/>
        <a:p>
          <a:endParaRPr lang="ru-RU"/>
        </a:p>
      </dgm:t>
    </dgm:pt>
    <dgm:pt modelId="{4A81739B-1C8F-4221-B19C-812B14A8AE76}" type="pres">
      <dgm:prSet presAssocID="{11D4578E-64D3-46A6-92D6-DD9854E14946}" presName="linear" presStyleCnt="0">
        <dgm:presLayoutVars>
          <dgm:dir/>
          <dgm:animLvl val="lvl"/>
          <dgm:resizeHandles val="exact"/>
        </dgm:presLayoutVars>
      </dgm:prSet>
      <dgm:spPr/>
      <dgm:t>
        <a:bodyPr/>
        <a:lstStyle/>
        <a:p>
          <a:endParaRPr lang="ru-RU"/>
        </a:p>
      </dgm:t>
    </dgm:pt>
    <dgm:pt modelId="{A860BD47-64C7-4F72-B1EC-1671A6934DB3}" type="pres">
      <dgm:prSet presAssocID="{2E95AB4F-8CB7-446D-85D2-D0767C5433BC}" presName="parentLin" presStyleCnt="0"/>
      <dgm:spPr/>
      <dgm:t>
        <a:bodyPr/>
        <a:lstStyle/>
        <a:p>
          <a:endParaRPr lang="ru-RU"/>
        </a:p>
      </dgm:t>
    </dgm:pt>
    <dgm:pt modelId="{8BC8AF6A-FA3A-4489-A98B-C55EFFEDDC83}" type="pres">
      <dgm:prSet presAssocID="{2E95AB4F-8CB7-446D-85D2-D0767C5433BC}" presName="parentLeftMargin" presStyleLbl="node1" presStyleIdx="0" presStyleCnt="4"/>
      <dgm:spPr/>
      <dgm:t>
        <a:bodyPr/>
        <a:lstStyle/>
        <a:p>
          <a:endParaRPr lang="ru-RU"/>
        </a:p>
      </dgm:t>
    </dgm:pt>
    <dgm:pt modelId="{306008D8-1093-4276-87EF-BE0D19CC56F2}" type="pres">
      <dgm:prSet presAssocID="{2E95AB4F-8CB7-446D-85D2-D0767C5433BC}" presName="parentText" presStyleLbl="node1" presStyleIdx="0" presStyleCnt="4" custScaleX="142857">
        <dgm:presLayoutVars>
          <dgm:chMax val="0"/>
          <dgm:bulletEnabled val="1"/>
        </dgm:presLayoutVars>
      </dgm:prSet>
      <dgm:spPr/>
      <dgm:t>
        <a:bodyPr/>
        <a:lstStyle/>
        <a:p>
          <a:endParaRPr lang="ru-RU"/>
        </a:p>
      </dgm:t>
    </dgm:pt>
    <dgm:pt modelId="{E6F5A1F0-E8FE-414A-ACFE-E1FAAD4B0681}" type="pres">
      <dgm:prSet presAssocID="{2E95AB4F-8CB7-446D-85D2-D0767C5433BC}" presName="negativeSpace" presStyleCnt="0"/>
      <dgm:spPr/>
      <dgm:t>
        <a:bodyPr/>
        <a:lstStyle/>
        <a:p>
          <a:endParaRPr lang="ru-RU"/>
        </a:p>
      </dgm:t>
    </dgm:pt>
    <dgm:pt modelId="{AD6CAEE2-6EF6-4A5C-A6EE-747830673E56}" type="pres">
      <dgm:prSet presAssocID="{2E95AB4F-8CB7-446D-85D2-D0767C5433BC}" presName="childText" presStyleLbl="conFgAcc1" presStyleIdx="0" presStyleCnt="4">
        <dgm:presLayoutVars>
          <dgm:bulletEnabled val="1"/>
        </dgm:presLayoutVars>
      </dgm:prSet>
      <dgm:spPr/>
      <dgm:t>
        <a:bodyPr/>
        <a:lstStyle/>
        <a:p>
          <a:endParaRPr lang="ru-RU"/>
        </a:p>
      </dgm:t>
    </dgm:pt>
    <dgm:pt modelId="{8B6664D7-1461-4938-9C4C-1F816BEC2AAC}" type="pres">
      <dgm:prSet presAssocID="{DD32D265-8263-4D73-97F6-7091995919E7}" presName="spaceBetweenRectangles" presStyleCnt="0"/>
      <dgm:spPr/>
      <dgm:t>
        <a:bodyPr/>
        <a:lstStyle/>
        <a:p>
          <a:endParaRPr lang="ru-RU"/>
        </a:p>
      </dgm:t>
    </dgm:pt>
    <dgm:pt modelId="{B27EEB5B-8BD5-41AB-8DA7-2460B2C42F94}" type="pres">
      <dgm:prSet presAssocID="{D5E1ABE2-79BD-4C2A-AE53-43D807C28C72}" presName="parentLin" presStyleCnt="0"/>
      <dgm:spPr/>
      <dgm:t>
        <a:bodyPr/>
        <a:lstStyle/>
        <a:p>
          <a:endParaRPr lang="ru-RU"/>
        </a:p>
      </dgm:t>
    </dgm:pt>
    <dgm:pt modelId="{0AB566F9-8156-43D2-BE26-4936E2716237}" type="pres">
      <dgm:prSet presAssocID="{D5E1ABE2-79BD-4C2A-AE53-43D807C28C72}" presName="parentLeftMargin" presStyleLbl="node1" presStyleIdx="0" presStyleCnt="4"/>
      <dgm:spPr/>
      <dgm:t>
        <a:bodyPr/>
        <a:lstStyle/>
        <a:p>
          <a:endParaRPr lang="ru-RU"/>
        </a:p>
      </dgm:t>
    </dgm:pt>
    <dgm:pt modelId="{0C940CB7-1F07-4EB4-89E4-1B884D2460CC}" type="pres">
      <dgm:prSet presAssocID="{D5E1ABE2-79BD-4C2A-AE53-43D807C28C72}" presName="parentText" presStyleLbl="node1" presStyleIdx="1" presStyleCnt="4" custScaleX="142857">
        <dgm:presLayoutVars>
          <dgm:chMax val="0"/>
          <dgm:bulletEnabled val="1"/>
        </dgm:presLayoutVars>
      </dgm:prSet>
      <dgm:spPr/>
      <dgm:t>
        <a:bodyPr/>
        <a:lstStyle/>
        <a:p>
          <a:endParaRPr lang="ru-RU"/>
        </a:p>
      </dgm:t>
    </dgm:pt>
    <dgm:pt modelId="{18E70D48-7B42-43F3-AC71-DC2DFC7FAE5E}" type="pres">
      <dgm:prSet presAssocID="{D5E1ABE2-79BD-4C2A-AE53-43D807C28C72}" presName="negativeSpace" presStyleCnt="0"/>
      <dgm:spPr/>
      <dgm:t>
        <a:bodyPr/>
        <a:lstStyle/>
        <a:p>
          <a:endParaRPr lang="ru-RU"/>
        </a:p>
      </dgm:t>
    </dgm:pt>
    <dgm:pt modelId="{13B7E691-9BE4-4555-B8B8-BDDC625CF0AE}" type="pres">
      <dgm:prSet presAssocID="{D5E1ABE2-79BD-4C2A-AE53-43D807C28C72}" presName="childText" presStyleLbl="conFgAcc1" presStyleIdx="1" presStyleCnt="4">
        <dgm:presLayoutVars>
          <dgm:bulletEnabled val="1"/>
        </dgm:presLayoutVars>
      </dgm:prSet>
      <dgm:spPr/>
      <dgm:t>
        <a:bodyPr/>
        <a:lstStyle/>
        <a:p>
          <a:endParaRPr lang="ru-RU"/>
        </a:p>
      </dgm:t>
    </dgm:pt>
    <dgm:pt modelId="{83F1B55C-DFC2-49CF-B772-5436D38F9A42}" type="pres">
      <dgm:prSet presAssocID="{E143F0F8-3B40-460D-A7AC-3CC310F6C5F0}" presName="spaceBetweenRectangles" presStyleCnt="0"/>
      <dgm:spPr/>
      <dgm:t>
        <a:bodyPr/>
        <a:lstStyle/>
        <a:p>
          <a:endParaRPr lang="ru-RU"/>
        </a:p>
      </dgm:t>
    </dgm:pt>
    <dgm:pt modelId="{9B4FD30F-4410-44A7-8147-17ADC7EACBE3}" type="pres">
      <dgm:prSet presAssocID="{190820C7-64FB-4607-A1A7-BE949A269CC8}" presName="parentLin" presStyleCnt="0"/>
      <dgm:spPr/>
      <dgm:t>
        <a:bodyPr/>
        <a:lstStyle/>
        <a:p>
          <a:endParaRPr lang="ru-RU"/>
        </a:p>
      </dgm:t>
    </dgm:pt>
    <dgm:pt modelId="{378598B1-5ED2-4393-93E0-B1ADE4DB5B53}" type="pres">
      <dgm:prSet presAssocID="{190820C7-64FB-4607-A1A7-BE949A269CC8}" presName="parentLeftMargin" presStyleLbl="node1" presStyleIdx="1" presStyleCnt="4"/>
      <dgm:spPr/>
      <dgm:t>
        <a:bodyPr/>
        <a:lstStyle/>
        <a:p>
          <a:endParaRPr lang="ru-RU"/>
        </a:p>
      </dgm:t>
    </dgm:pt>
    <dgm:pt modelId="{0EB8C2DB-EDC4-498B-8B48-1C73D3D4ACAB}" type="pres">
      <dgm:prSet presAssocID="{190820C7-64FB-4607-A1A7-BE949A269CC8}" presName="parentText" presStyleLbl="node1" presStyleIdx="2" presStyleCnt="4" custScaleX="142857">
        <dgm:presLayoutVars>
          <dgm:chMax val="0"/>
          <dgm:bulletEnabled val="1"/>
        </dgm:presLayoutVars>
      </dgm:prSet>
      <dgm:spPr/>
      <dgm:t>
        <a:bodyPr/>
        <a:lstStyle/>
        <a:p>
          <a:endParaRPr lang="ru-RU"/>
        </a:p>
      </dgm:t>
    </dgm:pt>
    <dgm:pt modelId="{E4CD230C-7133-4B3C-8D0C-D2ED3299D96B}" type="pres">
      <dgm:prSet presAssocID="{190820C7-64FB-4607-A1A7-BE949A269CC8}" presName="negativeSpace" presStyleCnt="0"/>
      <dgm:spPr/>
      <dgm:t>
        <a:bodyPr/>
        <a:lstStyle/>
        <a:p>
          <a:endParaRPr lang="ru-RU"/>
        </a:p>
      </dgm:t>
    </dgm:pt>
    <dgm:pt modelId="{2056B549-6BC3-437A-A811-76043A117A21}" type="pres">
      <dgm:prSet presAssocID="{190820C7-64FB-4607-A1A7-BE949A269CC8}" presName="childText" presStyleLbl="conFgAcc1" presStyleIdx="2" presStyleCnt="4">
        <dgm:presLayoutVars>
          <dgm:bulletEnabled val="1"/>
        </dgm:presLayoutVars>
      </dgm:prSet>
      <dgm:spPr/>
      <dgm:t>
        <a:bodyPr/>
        <a:lstStyle/>
        <a:p>
          <a:endParaRPr lang="ru-RU"/>
        </a:p>
      </dgm:t>
    </dgm:pt>
    <dgm:pt modelId="{A0165CE4-0281-4CA6-B1BE-B0CA14014223}" type="pres">
      <dgm:prSet presAssocID="{64D3CD26-1C28-4A06-A0E4-D1750C68101A}" presName="spaceBetweenRectangles" presStyleCnt="0"/>
      <dgm:spPr/>
      <dgm:t>
        <a:bodyPr/>
        <a:lstStyle/>
        <a:p>
          <a:endParaRPr lang="ru-RU"/>
        </a:p>
      </dgm:t>
    </dgm:pt>
    <dgm:pt modelId="{4B484998-CD82-444E-BAB6-92FE45B0282A}" type="pres">
      <dgm:prSet presAssocID="{90B12793-ABD0-489C-800B-7E3E7FA709AD}" presName="parentLin" presStyleCnt="0"/>
      <dgm:spPr/>
      <dgm:t>
        <a:bodyPr/>
        <a:lstStyle/>
        <a:p>
          <a:endParaRPr lang="ru-RU"/>
        </a:p>
      </dgm:t>
    </dgm:pt>
    <dgm:pt modelId="{70C1643F-8719-4B1A-9E8D-2C2D8BFDF0D8}" type="pres">
      <dgm:prSet presAssocID="{90B12793-ABD0-489C-800B-7E3E7FA709AD}" presName="parentLeftMargin" presStyleLbl="node1" presStyleIdx="2" presStyleCnt="4"/>
      <dgm:spPr/>
      <dgm:t>
        <a:bodyPr/>
        <a:lstStyle/>
        <a:p>
          <a:endParaRPr lang="ru-RU"/>
        </a:p>
      </dgm:t>
    </dgm:pt>
    <dgm:pt modelId="{A669A96C-00B9-4585-A783-500852ACFB5D}" type="pres">
      <dgm:prSet presAssocID="{90B12793-ABD0-489C-800B-7E3E7FA709AD}" presName="parentText" presStyleLbl="node1" presStyleIdx="3" presStyleCnt="4" custScaleX="142857">
        <dgm:presLayoutVars>
          <dgm:chMax val="0"/>
          <dgm:bulletEnabled val="1"/>
        </dgm:presLayoutVars>
      </dgm:prSet>
      <dgm:spPr/>
      <dgm:t>
        <a:bodyPr/>
        <a:lstStyle/>
        <a:p>
          <a:endParaRPr lang="ru-RU"/>
        </a:p>
      </dgm:t>
    </dgm:pt>
    <dgm:pt modelId="{BE827A43-7BA1-4BD3-B9A4-51EA1BFE94E9}" type="pres">
      <dgm:prSet presAssocID="{90B12793-ABD0-489C-800B-7E3E7FA709AD}" presName="negativeSpace" presStyleCnt="0"/>
      <dgm:spPr/>
      <dgm:t>
        <a:bodyPr/>
        <a:lstStyle/>
        <a:p>
          <a:endParaRPr lang="ru-RU"/>
        </a:p>
      </dgm:t>
    </dgm:pt>
    <dgm:pt modelId="{2AE10E33-B919-4FC7-B25C-2AC208BE10C5}" type="pres">
      <dgm:prSet presAssocID="{90B12793-ABD0-489C-800B-7E3E7FA709AD}" presName="childText" presStyleLbl="conFgAcc1" presStyleIdx="3" presStyleCnt="4">
        <dgm:presLayoutVars>
          <dgm:bulletEnabled val="1"/>
        </dgm:presLayoutVars>
      </dgm:prSet>
      <dgm:spPr/>
      <dgm:t>
        <a:bodyPr/>
        <a:lstStyle/>
        <a:p>
          <a:endParaRPr lang="ru-RU"/>
        </a:p>
      </dgm:t>
    </dgm:pt>
  </dgm:ptLst>
  <dgm:cxnLst>
    <dgm:cxn modelId="{DA70A5FC-EAA7-4FD2-BEC3-A34A3155CF6E}" type="presOf" srcId="{190820C7-64FB-4607-A1A7-BE949A269CC8}" destId="{378598B1-5ED2-4393-93E0-B1ADE4DB5B53}" srcOrd="0" destOrd="0" presId="urn:microsoft.com/office/officeart/2005/8/layout/list1"/>
    <dgm:cxn modelId="{9428F435-CF6F-426A-9A5D-A1FCA4A19F2A}" srcId="{11D4578E-64D3-46A6-92D6-DD9854E14946}" destId="{190820C7-64FB-4607-A1A7-BE949A269CC8}" srcOrd="2" destOrd="0" parTransId="{742FAF49-716F-4EED-8C3C-D53C8EE708B5}" sibTransId="{64D3CD26-1C28-4A06-A0E4-D1750C68101A}"/>
    <dgm:cxn modelId="{85C538B2-D3DC-4873-9695-B15D91A90CD3}" type="presOf" srcId="{90B12793-ABD0-489C-800B-7E3E7FA709AD}" destId="{A669A96C-00B9-4585-A783-500852ACFB5D}" srcOrd="1" destOrd="0" presId="urn:microsoft.com/office/officeart/2005/8/layout/list1"/>
    <dgm:cxn modelId="{3C23E77B-583D-4047-8751-98F2DF781C38}" type="presOf" srcId="{2E95AB4F-8CB7-446D-85D2-D0767C5433BC}" destId="{8BC8AF6A-FA3A-4489-A98B-C55EFFEDDC83}" srcOrd="0" destOrd="0" presId="urn:microsoft.com/office/officeart/2005/8/layout/list1"/>
    <dgm:cxn modelId="{0E80934E-B3C0-4C89-BA3F-E713F31BFF4B}" srcId="{11D4578E-64D3-46A6-92D6-DD9854E14946}" destId="{2E95AB4F-8CB7-446D-85D2-D0767C5433BC}" srcOrd="0" destOrd="0" parTransId="{92052433-4A30-4F8B-8D51-7F675DD13B63}" sibTransId="{DD32D265-8263-4D73-97F6-7091995919E7}"/>
    <dgm:cxn modelId="{B0443EC9-2A01-4717-B3B4-29E8D3170072}" type="presOf" srcId="{2E95AB4F-8CB7-446D-85D2-D0767C5433BC}" destId="{306008D8-1093-4276-87EF-BE0D19CC56F2}" srcOrd="1" destOrd="0" presId="urn:microsoft.com/office/officeart/2005/8/layout/list1"/>
    <dgm:cxn modelId="{27073D51-276A-4562-A5F0-12E338EDE8ED}" type="presOf" srcId="{190820C7-64FB-4607-A1A7-BE949A269CC8}" destId="{0EB8C2DB-EDC4-498B-8B48-1C73D3D4ACAB}" srcOrd="1" destOrd="0" presId="urn:microsoft.com/office/officeart/2005/8/layout/list1"/>
    <dgm:cxn modelId="{FFD8D6FC-D37F-4543-8C15-C4158A146CD7}" srcId="{11D4578E-64D3-46A6-92D6-DD9854E14946}" destId="{D5E1ABE2-79BD-4C2A-AE53-43D807C28C72}" srcOrd="1" destOrd="0" parTransId="{8967E0BD-F52D-4DF2-BE5F-884251150312}" sibTransId="{E143F0F8-3B40-460D-A7AC-3CC310F6C5F0}"/>
    <dgm:cxn modelId="{B346BFB8-215B-42E0-8BD8-6FDA7062D5CC}" type="presOf" srcId="{11D4578E-64D3-46A6-92D6-DD9854E14946}" destId="{4A81739B-1C8F-4221-B19C-812B14A8AE76}" srcOrd="0" destOrd="0" presId="urn:microsoft.com/office/officeart/2005/8/layout/list1"/>
    <dgm:cxn modelId="{9EB1DB4D-7483-4E69-9A9E-A55F772633A6}" type="presOf" srcId="{90B12793-ABD0-489C-800B-7E3E7FA709AD}" destId="{70C1643F-8719-4B1A-9E8D-2C2D8BFDF0D8}" srcOrd="0" destOrd="0" presId="urn:microsoft.com/office/officeart/2005/8/layout/list1"/>
    <dgm:cxn modelId="{5AC06EF5-689E-423D-B947-BCEAC07E0E52}" type="presOf" srcId="{FD4CF269-B80E-4F74-A84D-1C8A4DAEC9F0}" destId="{13B7E691-9BE4-4555-B8B8-BDDC625CF0AE}" srcOrd="0" destOrd="0" presId="urn:microsoft.com/office/officeart/2005/8/layout/list1"/>
    <dgm:cxn modelId="{5851009C-30D6-4F24-80D9-6DDF40620EF7}" type="presOf" srcId="{D5E1ABE2-79BD-4C2A-AE53-43D807C28C72}" destId="{0C940CB7-1F07-4EB4-89E4-1B884D2460CC}" srcOrd="1" destOrd="0" presId="urn:microsoft.com/office/officeart/2005/8/layout/list1"/>
    <dgm:cxn modelId="{7076F1D2-FD18-4DE6-8C60-E672C86500AD}" srcId="{11D4578E-64D3-46A6-92D6-DD9854E14946}" destId="{90B12793-ABD0-489C-800B-7E3E7FA709AD}" srcOrd="3" destOrd="0" parTransId="{65819DD5-F933-4023-8562-3BFDA7376FA2}" sibTransId="{FBF0A212-0ACF-441C-B009-0569C181AB13}"/>
    <dgm:cxn modelId="{6933A86A-ECFF-4043-90B4-5A116D3F9DB8}" srcId="{D5E1ABE2-79BD-4C2A-AE53-43D807C28C72}" destId="{FD4CF269-B80E-4F74-A84D-1C8A4DAEC9F0}" srcOrd="0" destOrd="0" parTransId="{A279D79A-F741-4A9F-B6A3-715B1B956084}" sibTransId="{177ABECA-85B6-4125-93E9-FAF838320868}"/>
    <dgm:cxn modelId="{45B1AF3D-47F5-42B2-9E1E-5A1F99E5195D}" type="presOf" srcId="{D5E1ABE2-79BD-4C2A-AE53-43D807C28C72}" destId="{0AB566F9-8156-43D2-BE26-4936E2716237}" srcOrd="0" destOrd="0" presId="urn:microsoft.com/office/officeart/2005/8/layout/list1"/>
    <dgm:cxn modelId="{D018956B-7F5B-4476-95D1-7E8FAF2993AF}" type="presParOf" srcId="{4A81739B-1C8F-4221-B19C-812B14A8AE76}" destId="{A860BD47-64C7-4F72-B1EC-1671A6934DB3}" srcOrd="0" destOrd="0" presId="urn:microsoft.com/office/officeart/2005/8/layout/list1"/>
    <dgm:cxn modelId="{165249CB-0B8A-4CB5-870F-71D867E82A79}" type="presParOf" srcId="{A860BD47-64C7-4F72-B1EC-1671A6934DB3}" destId="{8BC8AF6A-FA3A-4489-A98B-C55EFFEDDC83}" srcOrd="0" destOrd="0" presId="urn:microsoft.com/office/officeart/2005/8/layout/list1"/>
    <dgm:cxn modelId="{3AABE3B9-1153-431C-B0C6-F79D9B4A0A62}" type="presParOf" srcId="{A860BD47-64C7-4F72-B1EC-1671A6934DB3}" destId="{306008D8-1093-4276-87EF-BE0D19CC56F2}" srcOrd="1" destOrd="0" presId="urn:microsoft.com/office/officeart/2005/8/layout/list1"/>
    <dgm:cxn modelId="{FAB8464D-3B5A-4143-A10D-5D605B916A71}" type="presParOf" srcId="{4A81739B-1C8F-4221-B19C-812B14A8AE76}" destId="{E6F5A1F0-E8FE-414A-ACFE-E1FAAD4B0681}" srcOrd="1" destOrd="0" presId="urn:microsoft.com/office/officeart/2005/8/layout/list1"/>
    <dgm:cxn modelId="{43DAABA1-4656-4E0C-B19C-D7216F9EF182}" type="presParOf" srcId="{4A81739B-1C8F-4221-B19C-812B14A8AE76}" destId="{AD6CAEE2-6EF6-4A5C-A6EE-747830673E56}" srcOrd="2" destOrd="0" presId="urn:microsoft.com/office/officeart/2005/8/layout/list1"/>
    <dgm:cxn modelId="{0781EC1C-005A-4B10-97FD-161D999AEA14}" type="presParOf" srcId="{4A81739B-1C8F-4221-B19C-812B14A8AE76}" destId="{8B6664D7-1461-4938-9C4C-1F816BEC2AAC}" srcOrd="3" destOrd="0" presId="urn:microsoft.com/office/officeart/2005/8/layout/list1"/>
    <dgm:cxn modelId="{1626CB56-D14F-40D9-A6D2-E4615548DDF9}" type="presParOf" srcId="{4A81739B-1C8F-4221-B19C-812B14A8AE76}" destId="{B27EEB5B-8BD5-41AB-8DA7-2460B2C42F94}" srcOrd="4" destOrd="0" presId="urn:microsoft.com/office/officeart/2005/8/layout/list1"/>
    <dgm:cxn modelId="{3FC2E705-CC30-489F-9D61-A192BFA94FCD}" type="presParOf" srcId="{B27EEB5B-8BD5-41AB-8DA7-2460B2C42F94}" destId="{0AB566F9-8156-43D2-BE26-4936E2716237}" srcOrd="0" destOrd="0" presId="urn:microsoft.com/office/officeart/2005/8/layout/list1"/>
    <dgm:cxn modelId="{4F7AD814-7B90-4B35-BD05-24D36E9794E7}" type="presParOf" srcId="{B27EEB5B-8BD5-41AB-8DA7-2460B2C42F94}" destId="{0C940CB7-1F07-4EB4-89E4-1B884D2460CC}" srcOrd="1" destOrd="0" presId="urn:microsoft.com/office/officeart/2005/8/layout/list1"/>
    <dgm:cxn modelId="{58E78166-4509-4520-9B57-0EF08E64CF1B}" type="presParOf" srcId="{4A81739B-1C8F-4221-B19C-812B14A8AE76}" destId="{18E70D48-7B42-43F3-AC71-DC2DFC7FAE5E}" srcOrd="5" destOrd="0" presId="urn:microsoft.com/office/officeart/2005/8/layout/list1"/>
    <dgm:cxn modelId="{AC2E4EAB-AAC2-4CDA-95F5-0F20CEB781CF}" type="presParOf" srcId="{4A81739B-1C8F-4221-B19C-812B14A8AE76}" destId="{13B7E691-9BE4-4555-B8B8-BDDC625CF0AE}" srcOrd="6" destOrd="0" presId="urn:microsoft.com/office/officeart/2005/8/layout/list1"/>
    <dgm:cxn modelId="{38F164D6-6B72-4159-A699-EA751FF3EE2B}" type="presParOf" srcId="{4A81739B-1C8F-4221-B19C-812B14A8AE76}" destId="{83F1B55C-DFC2-49CF-B772-5436D38F9A42}" srcOrd="7" destOrd="0" presId="urn:microsoft.com/office/officeart/2005/8/layout/list1"/>
    <dgm:cxn modelId="{855C7AD6-2D9E-45EF-A015-218E949618A5}" type="presParOf" srcId="{4A81739B-1C8F-4221-B19C-812B14A8AE76}" destId="{9B4FD30F-4410-44A7-8147-17ADC7EACBE3}" srcOrd="8" destOrd="0" presId="urn:microsoft.com/office/officeart/2005/8/layout/list1"/>
    <dgm:cxn modelId="{82157550-AB44-46C2-BED4-3FD35E16C542}" type="presParOf" srcId="{9B4FD30F-4410-44A7-8147-17ADC7EACBE3}" destId="{378598B1-5ED2-4393-93E0-B1ADE4DB5B53}" srcOrd="0" destOrd="0" presId="urn:microsoft.com/office/officeart/2005/8/layout/list1"/>
    <dgm:cxn modelId="{4BDF4359-3669-449B-93D8-41693CE5FB9D}" type="presParOf" srcId="{9B4FD30F-4410-44A7-8147-17ADC7EACBE3}" destId="{0EB8C2DB-EDC4-498B-8B48-1C73D3D4ACAB}" srcOrd="1" destOrd="0" presId="urn:microsoft.com/office/officeart/2005/8/layout/list1"/>
    <dgm:cxn modelId="{38B768FB-2CE9-4294-BB76-20A427699BCD}" type="presParOf" srcId="{4A81739B-1C8F-4221-B19C-812B14A8AE76}" destId="{E4CD230C-7133-4B3C-8D0C-D2ED3299D96B}" srcOrd="9" destOrd="0" presId="urn:microsoft.com/office/officeart/2005/8/layout/list1"/>
    <dgm:cxn modelId="{9076694A-DFEF-4DC1-8E38-C6CA80187DCA}" type="presParOf" srcId="{4A81739B-1C8F-4221-B19C-812B14A8AE76}" destId="{2056B549-6BC3-437A-A811-76043A117A21}" srcOrd="10" destOrd="0" presId="urn:microsoft.com/office/officeart/2005/8/layout/list1"/>
    <dgm:cxn modelId="{4EFE9A55-E3F0-4CD3-8016-30BA5CF256F4}" type="presParOf" srcId="{4A81739B-1C8F-4221-B19C-812B14A8AE76}" destId="{A0165CE4-0281-4CA6-B1BE-B0CA14014223}" srcOrd="11" destOrd="0" presId="urn:microsoft.com/office/officeart/2005/8/layout/list1"/>
    <dgm:cxn modelId="{554F5F55-97E6-4A6C-A749-3236B06903C1}" type="presParOf" srcId="{4A81739B-1C8F-4221-B19C-812B14A8AE76}" destId="{4B484998-CD82-444E-BAB6-92FE45B0282A}" srcOrd="12" destOrd="0" presId="urn:microsoft.com/office/officeart/2005/8/layout/list1"/>
    <dgm:cxn modelId="{D878C415-FF61-427B-BDBC-3BE03D6828E3}" type="presParOf" srcId="{4B484998-CD82-444E-BAB6-92FE45B0282A}" destId="{70C1643F-8719-4B1A-9E8D-2C2D8BFDF0D8}" srcOrd="0" destOrd="0" presId="urn:microsoft.com/office/officeart/2005/8/layout/list1"/>
    <dgm:cxn modelId="{4E4D19CF-4E4A-4EEF-9A6F-AE6C6084FCF4}" type="presParOf" srcId="{4B484998-CD82-444E-BAB6-92FE45B0282A}" destId="{A669A96C-00B9-4585-A783-500852ACFB5D}" srcOrd="1" destOrd="0" presId="urn:microsoft.com/office/officeart/2005/8/layout/list1"/>
    <dgm:cxn modelId="{86585DCA-0906-4A52-B935-E6B2DFCE727E}" type="presParOf" srcId="{4A81739B-1C8F-4221-B19C-812B14A8AE76}" destId="{BE827A43-7BA1-4BD3-B9A4-51EA1BFE94E9}" srcOrd="13" destOrd="0" presId="urn:microsoft.com/office/officeart/2005/8/layout/list1"/>
    <dgm:cxn modelId="{4FD535DC-F52B-4ACA-9F60-50EE4800FD05}" type="presParOf" srcId="{4A81739B-1C8F-4221-B19C-812B14A8AE76}" destId="{2AE10E33-B919-4FC7-B25C-2AC208BE10C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CAEE2-6EF6-4A5C-A6EE-747830673E56}">
      <dsp:nvSpPr>
        <dsp:cNvPr id="0" name=""/>
        <dsp:cNvSpPr/>
      </dsp:nvSpPr>
      <dsp:spPr>
        <a:xfrm>
          <a:off x="0" y="371003"/>
          <a:ext cx="8352928" cy="5040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6008D8-1093-4276-87EF-BE0D19CC56F2}">
      <dsp:nvSpPr>
        <dsp:cNvPr id="0" name=""/>
        <dsp:cNvSpPr/>
      </dsp:nvSpPr>
      <dsp:spPr>
        <a:xfrm>
          <a:off x="397661" y="75803"/>
          <a:ext cx="7953219" cy="590400"/>
        </a:xfrm>
        <a:prstGeom prst="roundRect">
          <a:avLst/>
        </a:prstGeom>
        <a:solidFill>
          <a:schemeClr val="accent5">
            <a:lumMod val="20000"/>
            <a:lumOff val="80000"/>
            <a:alpha val="9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alpha val="9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он экономит вам деньги и время; </a:t>
          </a:r>
          <a:endParaRPr lang="ru-RU" sz="1600" b="1" kern="1200" dirty="0">
            <a:solidFill>
              <a:srgbClr val="002060"/>
            </a:solidFill>
          </a:endParaRPr>
        </a:p>
      </dsp:txBody>
      <dsp:txXfrm>
        <a:off x="426482" y="104624"/>
        <a:ext cx="7895577" cy="532758"/>
      </dsp:txXfrm>
    </dsp:sp>
    <dsp:sp modelId="{13B7E691-9BE4-4555-B8B8-BDDC625CF0AE}">
      <dsp:nvSpPr>
        <dsp:cNvPr id="0" name=""/>
        <dsp:cNvSpPr/>
      </dsp:nvSpPr>
      <dsp:spPr>
        <a:xfrm>
          <a:off x="0" y="1278204"/>
          <a:ext cx="8352928" cy="5040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8280" tIns="416560" rIns="648280" bIns="142240" numCol="1" spcCol="1270" anchor="t" anchorCtr="0">
          <a:noAutofit/>
        </a:bodyPr>
        <a:lstStyle/>
        <a:p>
          <a:pPr marL="228600" lvl="1" indent="-228600" algn="l" defTabSz="889000">
            <a:lnSpc>
              <a:spcPct val="90000"/>
            </a:lnSpc>
            <a:spcBef>
              <a:spcPct val="0"/>
            </a:spcBef>
            <a:spcAft>
              <a:spcPct val="15000"/>
            </a:spcAft>
            <a:buChar char="••"/>
          </a:pPr>
          <a:endParaRPr lang="ru-RU" sz="2000" kern="1200" dirty="0"/>
        </a:p>
      </dsp:txBody>
      <dsp:txXfrm>
        <a:off x="0" y="1278204"/>
        <a:ext cx="8352928" cy="504000"/>
      </dsp:txXfrm>
    </dsp:sp>
    <dsp:sp modelId="{0C940CB7-1F07-4EB4-89E4-1B884D2460CC}">
      <dsp:nvSpPr>
        <dsp:cNvPr id="0" name=""/>
        <dsp:cNvSpPr/>
      </dsp:nvSpPr>
      <dsp:spPr>
        <a:xfrm>
          <a:off x="397661" y="983004"/>
          <a:ext cx="7953219" cy="590400"/>
        </a:xfrm>
        <a:prstGeom prst="roundRect">
          <a:avLst/>
        </a:prstGeom>
        <a:solidFill>
          <a:srgbClr val="B7F5FB">
            <a:alpha val="76471"/>
          </a:srgb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alpha val="90000"/>
              <a:hueOff val="0"/>
              <a:satOff val="0"/>
              <a:lumOff val="0"/>
              <a:alphaOff val="-13333"/>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сайты по трудоустройству очень просто работают;</a:t>
          </a:r>
          <a:endParaRPr lang="ru-RU" sz="1600" b="1" kern="1200" dirty="0">
            <a:solidFill>
              <a:srgbClr val="002060"/>
            </a:solidFill>
          </a:endParaRPr>
        </a:p>
      </dsp:txBody>
      <dsp:txXfrm>
        <a:off x="426482" y="1011825"/>
        <a:ext cx="7895577" cy="532758"/>
      </dsp:txXfrm>
    </dsp:sp>
    <dsp:sp modelId="{2056B549-6BC3-437A-A811-76043A117A21}">
      <dsp:nvSpPr>
        <dsp:cNvPr id="0" name=""/>
        <dsp:cNvSpPr/>
      </dsp:nvSpPr>
      <dsp:spPr>
        <a:xfrm>
          <a:off x="0" y="2185404"/>
          <a:ext cx="8352928" cy="5040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sp>
    <dsp:sp modelId="{0EB8C2DB-EDC4-498B-8B48-1C73D3D4ACAB}">
      <dsp:nvSpPr>
        <dsp:cNvPr id="0" name=""/>
        <dsp:cNvSpPr/>
      </dsp:nvSpPr>
      <dsp:spPr>
        <a:xfrm>
          <a:off x="397661" y="1890204"/>
          <a:ext cx="7953219" cy="590400"/>
        </a:xfrm>
        <a:prstGeom prst="roundRect">
          <a:avLst/>
        </a:prstGeom>
        <a:solidFill>
          <a:schemeClr val="accent2">
            <a:lumMod val="40000"/>
            <a:lumOff val="60000"/>
            <a:alpha val="63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alpha val="90000"/>
              <a:hueOff val="0"/>
              <a:satOff val="0"/>
              <a:lumOff val="0"/>
              <a:alphaOff val="-26667"/>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на сайтах почти всегда свежая и актуальная информация</a:t>
          </a:r>
          <a:r>
            <a:rPr lang="ru-RU" sz="2000" kern="1200" dirty="0" smtClean="0">
              <a:solidFill>
                <a:srgbClr val="002060"/>
              </a:solidFill>
            </a:rPr>
            <a:t>;</a:t>
          </a:r>
          <a:endParaRPr lang="ru-RU" sz="2000" kern="1200" dirty="0">
            <a:solidFill>
              <a:srgbClr val="002060"/>
            </a:solidFill>
          </a:endParaRPr>
        </a:p>
      </dsp:txBody>
      <dsp:txXfrm>
        <a:off x="426482" y="1919025"/>
        <a:ext cx="7895577" cy="532758"/>
      </dsp:txXfrm>
    </dsp:sp>
    <dsp:sp modelId="{2AE10E33-B919-4FC7-B25C-2AC208BE10C5}">
      <dsp:nvSpPr>
        <dsp:cNvPr id="0" name=""/>
        <dsp:cNvSpPr/>
      </dsp:nvSpPr>
      <dsp:spPr>
        <a:xfrm>
          <a:off x="0" y="3092604"/>
          <a:ext cx="8352928" cy="504000"/>
        </a:xfrm>
        <a:prstGeom prst="rect">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A669A96C-00B9-4585-A783-500852ACFB5D}">
      <dsp:nvSpPr>
        <dsp:cNvPr id="0" name=""/>
        <dsp:cNvSpPr/>
      </dsp:nvSpPr>
      <dsp:spPr>
        <a:xfrm>
          <a:off x="397661" y="2797404"/>
          <a:ext cx="7953219" cy="590400"/>
        </a:xfrm>
        <a:prstGeom prst="roundRect">
          <a:avLst/>
        </a:prstGeom>
        <a:solidFill>
          <a:schemeClr val="accent1">
            <a:lumMod val="40000"/>
            <a:lumOff val="60000"/>
            <a:alpha val="50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alpha val="90000"/>
              <a:hueOff val="0"/>
              <a:satOff val="0"/>
              <a:lumOff val="0"/>
              <a:alphaOff val="-4000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rPr>
            <a:t>вы можете оставаться на связи 24 часа в сутки.</a:t>
          </a:r>
          <a:endParaRPr lang="ru-RU" sz="1600" b="1" kern="1200" dirty="0">
            <a:solidFill>
              <a:srgbClr val="002060"/>
            </a:solidFill>
          </a:endParaRPr>
        </a:p>
      </dsp:txBody>
      <dsp:txXfrm>
        <a:off x="426482" y="2826225"/>
        <a:ext cx="7895577"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CA074BC4-4D49-46F8-864D-EA7F2134CFC6}" type="datetimeFigureOut">
              <a:rPr lang="ru-RU" smtClean="0"/>
              <a:t>15.02.2024</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4A91079B-8243-4DBD-8789-1F1442335F84}" type="slidenum">
              <a:rPr lang="ru-RU" smtClean="0"/>
              <a:t>‹#›</a:t>
            </a:fld>
            <a:endParaRPr lang="ru-RU"/>
          </a:p>
        </p:txBody>
      </p:sp>
    </p:spTree>
    <p:extLst>
      <p:ext uri="{BB962C8B-B14F-4D97-AF65-F5344CB8AC3E}">
        <p14:creationId xmlns:p14="http://schemas.microsoft.com/office/powerpoint/2010/main" val="420415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91079B-8243-4DBD-8789-1F1442335F84}" type="slidenum">
              <a:rPr lang="ru-RU" smtClean="0"/>
              <a:t>8</a:t>
            </a:fld>
            <a:endParaRPr lang="ru-RU"/>
          </a:p>
        </p:txBody>
      </p:sp>
    </p:spTree>
    <p:extLst>
      <p:ext uri="{BB962C8B-B14F-4D97-AF65-F5344CB8AC3E}">
        <p14:creationId xmlns:p14="http://schemas.microsoft.com/office/powerpoint/2010/main" val="62950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0484" name="Нижний колонтитул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Основы эффективного поведения на рынке труда</a:t>
            </a:r>
          </a:p>
        </p:txBody>
      </p:sp>
      <p:sp>
        <p:nvSpPr>
          <p:cNvPr id="20485" name="Номер слайда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6F6722-D7DF-4D47-89DF-AE44AD794539}" type="slidenum">
              <a:rPr lang="ru-RU" smtClean="0"/>
              <a:pPr eaLnBrk="1" hangingPunct="1"/>
              <a:t>11</a:t>
            </a:fld>
            <a:endParaRPr lang="ru-RU" smtClean="0"/>
          </a:p>
        </p:txBody>
      </p:sp>
      <p:sp>
        <p:nvSpPr>
          <p:cNvPr id="20486" name="Верхний колонтитул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Технология поиска работы. Часть 1.</a:t>
            </a:r>
          </a:p>
        </p:txBody>
      </p:sp>
    </p:spTree>
    <p:extLst>
      <p:ext uri="{BB962C8B-B14F-4D97-AF65-F5344CB8AC3E}">
        <p14:creationId xmlns:p14="http://schemas.microsoft.com/office/powerpoint/2010/main" val="386822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ижний колонтитул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Основы эффективного поведения на рынке труда</a:t>
            </a:r>
          </a:p>
        </p:txBody>
      </p:sp>
      <p:sp>
        <p:nvSpPr>
          <p:cNvPr id="21509" name="Номер слайда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092A6-B9FB-4219-A6F3-EC8F459E51C0}" type="slidenum">
              <a:rPr lang="ru-RU" smtClean="0"/>
              <a:pPr eaLnBrk="1" hangingPunct="1"/>
              <a:t>12</a:t>
            </a:fld>
            <a:endParaRPr lang="ru-RU" smtClean="0"/>
          </a:p>
        </p:txBody>
      </p:sp>
      <p:sp>
        <p:nvSpPr>
          <p:cNvPr id="21510" name="Верхний колонтитул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Технология поиска работы. Часть 1.</a:t>
            </a:r>
          </a:p>
        </p:txBody>
      </p:sp>
    </p:spTree>
    <p:extLst>
      <p:ext uri="{BB962C8B-B14F-4D97-AF65-F5344CB8AC3E}">
        <p14:creationId xmlns:p14="http://schemas.microsoft.com/office/powerpoint/2010/main" val="73604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91079B-8243-4DBD-8789-1F1442335F84}" type="slidenum">
              <a:rPr lang="ru-RU" smtClean="0"/>
              <a:t>41</a:t>
            </a:fld>
            <a:endParaRPr lang="ru-RU"/>
          </a:p>
        </p:txBody>
      </p:sp>
    </p:spTree>
    <p:extLst>
      <p:ext uri="{BB962C8B-B14F-4D97-AF65-F5344CB8AC3E}">
        <p14:creationId xmlns:p14="http://schemas.microsoft.com/office/powerpoint/2010/main" val="421015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65BB302-626A-4C9A-9D7E-78D22406D342}" type="datetime1">
              <a:rPr lang="ru-RU" smtClean="0"/>
              <a:t>15.02.2024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148991-DA46-4A29-9A79-08D91B4C27C5}"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31A93E-EF5E-4CBA-88A2-940B425B6078}" type="datetime1">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148991-DA46-4A29-9A79-08D91B4C27C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82148991-DA46-4A29-9A79-08D91B4C27C5}"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899F396-1277-45E1-AD98-22E48E499DDE}" type="datetime1">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fld id="{CAAEB71A-B491-449F-B71F-EC53A2554780}" type="datetime1">
              <a:rPr lang="ru-RU" smtClean="0"/>
              <a:t>15.02.2024</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9979505-1115-410E-8527-43A4ECF47EF3}" type="slidenum">
              <a:rPr lang="ru-RU"/>
              <a:pPr>
                <a:defRPr/>
              </a:pPr>
              <a:t>‹#›</a:t>
            </a:fld>
            <a:endParaRPr lang="ru-RU"/>
          </a:p>
        </p:txBody>
      </p:sp>
    </p:spTree>
    <p:extLst>
      <p:ext uri="{BB962C8B-B14F-4D97-AF65-F5344CB8AC3E}">
        <p14:creationId xmlns:p14="http://schemas.microsoft.com/office/powerpoint/2010/main" val="162623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C5D12EC8-DF1B-4341-AE4E-B9D175C1FFB9}" type="datetime1">
              <a:rPr lang="ru-RU" smtClean="0"/>
              <a:t>15.02.2024</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EECFBAC-4C12-4B65-A44D-EBE2482F1B74}" type="slidenum">
              <a:rPr lang="ru-RU"/>
              <a:pPr>
                <a:defRPr/>
              </a:pPr>
              <a:t>‹#›</a:t>
            </a:fld>
            <a:endParaRPr lang="ru-RU"/>
          </a:p>
        </p:txBody>
      </p:sp>
    </p:spTree>
    <p:extLst>
      <p:ext uri="{BB962C8B-B14F-4D97-AF65-F5344CB8AC3E}">
        <p14:creationId xmlns:p14="http://schemas.microsoft.com/office/powerpoint/2010/main" val="259315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8C070A1-787F-4F96-BDBB-F3BEC74D0783}" type="datetime1">
              <a:rPr lang="ru-RU" smtClean="0"/>
              <a:t>15.02.2024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82148991-DA46-4A29-9A79-08D91B4C27C5}"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F58A75FE-208D-4E8F-9605-B85030778272}" type="datetime1">
              <a:rPr lang="ru-RU" smtClean="0"/>
              <a:t>15.02.2024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148991-DA46-4A29-9A79-08D91B4C27C5}"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89108307-26AC-4F37-80E3-8E6FFF84DE32}" type="datetime1">
              <a:rPr lang="ru-RU" smtClean="0"/>
              <a:t>15.02.2024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148991-DA46-4A29-9A79-08D91B4C27C5}"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D5DE657B-F081-4C4F-8707-4CD6FC7E1D71}" type="datetime1">
              <a:rPr lang="ru-RU" smtClean="0"/>
              <a:t>15.02.2024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82148991-DA46-4A29-9A79-08D91B4C27C5}"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0A9E541-D420-43D9-8072-0CB4739819BC}" type="datetime1">
              <a:rPr lang="ru-RU" smtClean="0"/>
              <a:t>15.02.2024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82148991-DA46-4A29-9A79-08D91B4C27C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64A9434E-2032-44BC-BBD7-183EE01F72B6}" type="datetime1">
              <a:rPr lang="ru-RU" smtClean="0"/>
              <a:t>15.02.2024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2148991-DA46-4A29-9A79-08D91B4C27C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2148991-DA46-4A29-9A79-08D91B4C27C5}"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94C1071-A7EC-483A-A77C-76F0BC101AB6}" type="datetime1">
              <a:rPr lang="ru-RU" smtClean="0"/>
              <a:t>15.02.2024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82148991-DA46-4A29-9A79-08D91B4C27C5}"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08DF2F5-62B5-44B3-AAAF-15241E879004}" type="datetime1">
              <a:rPr lang="ru-RU" smtClean="0"/>
              <a:t>15.02.2024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1ED6EE9-600F-441F-B1F0-03FC82D0697C}" type="datetime1">
              <a:rPr lang="ru-RU" smtClean="0"/>
              <a:t>15.02.2024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2148991-DA46-4A29-9A79-08D91B4C27C5}"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1187624" y="476672"/>
            <a:ext cx="6400800" cy="1752600"/>
          </a:xfrm>
          <a:ln>
            <a:solidFill>
              <a:schemeClr val="bg1"/>
            </a:solidFill>
          </a:ln>
        </p:spPr>
        <p:txBody>
          <a:bodyPr>
            <a:normAutofit fontScale="62500" lnSpcReduction="20000"/>
          </a:bodyPr>
          <a:lstStyle/>
          <a:p>
            <a:pPr eaLnBrk="1" hangingPunct="1"/>
            <a:r>
              <a:rPr lang="ru-RU" sz="6000" b="1" dirty="0" smtClean="0">
                <a:solidFill>
                  <a:srgbClr val="FF0000"/>
                </a:solidFill>
                <a:latin typeface="Verdana" pitchFamily="34" charset="0"/>
              </a:rPr>
              <a:t>«Технология успешного поиска работы»</a:t>
            </a:r>
          </a:p>
        </p:txBody>
      </p:sp>
      <p:pic>
        <p:nvPicPr>
          <p:cNvPr id="6" name="Рисунок 5" descr="http://constructorus.ru/wp-content/uploads/2011/09/%D0%90%D0%A4%D0%9E%D0%A0%D0%98%D0%97%D0%9C%D0%AB-%D0%98-%D0%A6%D0%98%D0%A2%D0%90%D0%A2%D0%AB-%D0%9E-%D0%9A%D0%90%D0%A0%D0%AC%D0%95%D0%A0%D0%95.jpg"/>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284984"/>
            <a:ext cx="2766060" cy="2743200"/>
          </a:xfrm>
          <a:prstGeom prst="rect">
            <a:avLst/>
          </a:prstGeom>
          <a:noFill/>
          <a:ln>
            <a:noFill/>
          </a:ln>
        </p:spPr>
      </p:pic>
      <p:sp>
        <p:nvSpPr>
          <p:cNvPr id="3" name="Прямоугольник 2"/>
          <p:cNvSpPr/>
          <p:nvPr/>
        </p:nvSpPr>
        <p:spPr>
          <a:xfrm>
            <a:off x="251520" y="2780928"/>
            <a:ext cx="5112568" cy="3139321"/>
          </a:xfrm>
          <a:prstGeom prst="rect">
            <a:avLst/>
          </a:prstGeom>
        </p:spPr>
        <p:txBody>
          <a:bodyPr wrap="square">
            <a:spAutoFit/>
          </a:bodyPr>
          <a:lstStyle/>
          <a:p>
            <a:pPr algn="ctr"/>
            <a:r>
              <a:rPr lang="ru-RU" dirty="0">
                <a:solidFill>
                  <a:srgbClr val="002060"/>
                </a:solidFill>
              </a:rPr>
              <a:t>Если вы не можете найти работу,</a:t>
            </a:r>
          </a:p>
          <a:p>
            <a:pPr algn="ctr"/>
            <a:r>
              <a:rPr lang="ru-RU" dirty="0">
                <a:solidFill>
                  <a:srgbClr val="002060"/>
                </a:solidFill>
              </a:rPr>
              <a:t>которая есть, значит, неправильно</a:t>
            </a:r>
          </a:p>
          <a:p>
            <a:pPr algn="ctr"/>
            <a:r>
              <a:rPr lang="ru-RU" dirty="0">
                <a:solidFill>
                  <a:srgbClr val="002060"/>
                </a:solidFill>
              </a:rPr>
              <a:t>ищете. </a:t>
            </a:r>
            <a:endParaRPr lang="ru-RU" dirty="0" smtClean="0">
              <a:solidFill>
                <a:srgbClr val="002060"/>
              </a:solidFill>
            </a:endParaRPr>
          </a:p>
          <a:p>
            <a:pPr algn="ctr"/>
            <a:r>
              <a:rPr lang="ru-RU" dirty="0" smtClean="0">
                <a:solidFill>
                  <a:srgbClr val="002060"/>
                </a:solidFill>
              </a:rPr>
              <a:t>Смените </a:t>
            </a:r>
            <a:r>
              <a:rPr lang="ru-RU" dirty="0">
                <a:solidFill>
                  <a:srgbClr val="002060"/>
                </a:solidFill>
              </a:rPr>
              <a:t>метод поиска – и</a:t>
            </a:r>
          </a:p>
          <a:p>
            <a:pPr algn="ctr"/>
            <a:r>
              <a:rPr lang="ru-RU" dirty="0">
                <a:solidFill>
                  <a:srgbClr val="002060"/>
                </a:solidFill>
              </a:rPr>
              <a:t>вы ее найдете</a:t>
            </a:r>
            <a:r>
              <a:rPr lang="ru-RU" dirty="0" smtClean="0">
                <a:solidFill>
                  <a:srgbClr val="002060"/>
                </a:solidFill>
              </a:rPr>
              <a:t>.</a:t>
            </a:r>
          </a:p>
          <a:p>
            <a:pPr algn="ctr"/>
            <a:endParaRPr lang="ru-RU" dirty="0">
              <a:solidFill>
                <a:srgbClr val="002060"/>
              </a:solidFill>
            </a:endParaRPr>
          </a:p>
          <a:p>
            <a:pPr algn="ctr"/>
            <a:endParaRPr lang="ru-RU" dirty="0" smtClean="0">
              <a:solidFill>
                <a:srgbClr val="002060"/>
              </a:solidFill>
            </a:endParaRPr>
          </a:p>
          <a:p>
            <a:pPr algn="ctr"/>
            <a:endParaRPr lang="ru-RU" dirty="0">
              <a:solidFill>
                <a:srgbClr val="002060"/>
              </a:solidFill>
            </a:endParaRPr>
          </a:p>
          <a:p>
            <a:pPr algn="ctr"/>
            <a:endParaRPr lang="ru-RU" dirty="0" smtClean="0">
              <a:solidFill>
                <a:srgbClr val="002060"/>
              </a:solidFill>
            </a:endParaRPr>
          </a:p>
          <a:p>
            <a:pPr algn="ctr"/>
            <a:endParaRPr lang="ru-RU" dirty="0">
              <a:solidFill>
                <a:srgbClr val="002060"/>
              </a:solidFill>
            </a:endParaRPr>
          </a:p>
          <a:p>
            <a:pPr algn="ctr"/>
            <a:endParaRPr lang="ru-RU" dirty="0" smtClean="0">
              <a:solidFill>
                <a:srgbClr val="002060"/>
              </a:solidFill>
            </a:endParaRPr>
          </a:p>
        </p:txBody>
      </p:sp>
    </p:spTree>
    <p:extLst>
      <p:ext uri="{BB962C8B-B14F-4D97-AF65-F5344CB8AC3E}">
        <p14:creationId xmlns:p14="http://schemas.microsoft.com/office/powerpoint/2010/main" val="3308530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04609"/>
            <a:ext cx="4487126" cy="400110"/>
          </a:xfrm>
          <a:prstGeom prst="rect">
            <a:avLst/>
          </a:prstGeom>
        </p:spPr>
        <p:txBody>
          <a:bodyPr wrap="none">
            <a:spAutoFit/>
          </a:bodyPr>
          <a:lstStyle/>
          <a:p>
            <a:r>
              <a:rPr lang="ru-RU" sz="2000" b="1" dirty="0">
                <a:solidFill>
                  <a:srgbClr val="FF0000"/>
                </a:solidFill>
              </a:rPr>
              <a:t>Оценка себя и рынка вакансий</a:t>
            </a:r>
          </a:p>
        </p:txBody>
      </p:sp>
      <p:sp>
        <p:nvSpPr>
          <p:cNvPr id="3" name="Прямоугольник 2"/>
          <p:cNvSpPr/>
          <p:nvPr/>
        </p:nvSpPr>
        <p:spPr>
          <a:xfrm>
            <a:off x="179512" y="764704"/>
            <a:ext cx="8784976" cy="3693319"/>
          </a:xfrm>
          <a:prstGeom prst="rect">
            <a:avLst/>
          </a:prstGeom>
        </p:spPr>
        <p:txBody>
          <a:bodyPr wrap="square">
            <a:spAutoFit/>
          </a:bodyPr>
          <a:lstStyle/>
          <a:p>
            <a:pPr algn="just"/>
            <a:r>
              <a:rPr lang="ru-RU" dirty="0"/>
              <a:t>Перед активными действиями, направленными непосредственно на поиск работы, нужно подготовиться. Первое, что вам необходимо сделать для поиска хорошо оплачиваемой работы — </a:t>
            </a:r>
            <a:r>
              <a:rPr lang="ru-RU" b="1" dirty="0"/>
              <a:t>адекватно оценить себя как кадра. </a:t>
            </a:r>
            <a:r>
              <a:rPr lang="ru-RU" dirty="0"/>
              <a:t>Для этого нужно проанализировать все свои </a:t>
            </a:r>
            <a:r>
              <a:rPr lang="ru-RU" b="1" dirty="0"/>
              <a:t>навыки, опыт работы, уровень образования, </a:t>
            </a:r>
            <a:r>
              <a:rPr lang="ru-RU" dirty="0"/>
              <a:t>степень владения иностранными языками</a:t>
            </a:r>
            <a:r>
              <a:rPr lang="ru-RU" b="1" dirty="0"/>
              <a:t> и так далее</a:t>
            </a:r>
            <a:r>
              <a:rPr lang="ru-RU" dirty="0"/>
              <a:t>. Ведь от этого обычно зависит зарплата. А необоснованно завышенные притязания не позволят вам добиться желаемого.</a:t>
            </a:r>
          </a:p>
          <a:p>
            <a:pPr algn="just"/>
            <a:r>
              <a:rPr lang="ru-RU" dirty="0"/>
              <a:t>Если вы уверены, что трезво все оценили, можно приступать к анализу рынка вакансий. Как говорится, </a:t>
            </a:r>
            <a:r>
              <a:rPr lang="ru-RU" b="1" dirty="0"/>
              <a:t>выше потолка не прыгнешь</a:t>
            </a:r>
            <a:r>
              <a:rPr lang="ru-RU" dirty="0"/>
              <a:t>. Поэтому так или иначе ориентироваться придется на верхний предел заработной платы в вашем регионе по вашей специальности. Просматривайте вакансии с требованиями, которым вы как работник удовлетворяете. И вы очень быстро поймете, можно ли рассчитывать на более высокую зарплату.</a:t>
            </a:r>
          </a:p>
        </p:txBody>
      </p:sp>
      <p:sp>
        <p:nvSpPr>
          <p:cNvPr id="4" name="Прямоугольник 3"/>
          <p:cNvSpPr/>
          <p:nvPr/>
        </p:nvSpPr>
        <p:spPr>
          <a:xfrm>
            <a:off x="179512" y="4653136"/>
            <a:ext cx="8856984" cy="1200329"/>
          </a:xfrm>
          <a:prstGeom prst="rect">
            <a:avLst/>
          </a:prstGeom>
        </p:spPr>
        <p:txBody>
          <a:bodyPr wrap="square">
            <a:spAutoFit/>
          </a:bodyPr>
          <a:lstStyle/>
          <a:p>
            <a:pPr algn="ctr"/>
            <a:r>
              <a:rPr lang="ru-RU" b="1" i="1" dirty="0">
                <a:solidFill>
                  <a:srgbClr val="002060"/>
                </a:solidFill>
              </a:rPr>
              <a:t>Обратите внимание!</a:t>
            </a:r>
            <a:r>
              <a:rPr lang="ru-RU" i="1" dirty="0">
                <a:solidFill>
                  <a:srgbClr val="002060"/>
                </a:solidFill>
              </a:rPr>
              <a:t> Если по выбранной специальности заработная плата небольшая в целом, то можно рассмотреть смежные сферы деятельности или даже совсем другие. Возможно, там вы сможете действительно получать больше.</a:t>
            </a:r>
            <a:endParaRPr lang="ru-RU" dirty="0">
              <a:solidFill>
                <a:srgbClr val="002060"/>
              </a:solidFill>
            </a:endParaRPr>
          </a:p>
        </p:txBody>
      </p:sp>
      <p:sp>
        <p:nvSpPr>
          <p:cNvPr id="5" name="Номер слайда 4"/>
          <p:cNvSpPr>
            <a:spLocks noGrp="1"/>
          </p:cNvSpPr>
          <p:nvPr>
            <p:ph type="sldNum" sz="quarter" idx="12"/>
          </p:nvPr>
        </p:nvSpPr>
        <p:spPr/>
        <p:txBody>
          <a:bodyPr/>
          <a:lstStyle/>
          <a:p>
            <a:fld id="{82148991-DA46-4A29-9A79-08D91B4C27C5}" type="slidenum">
              <a:rPr lang="ru-RU" smtClean="0"/>
              <a:t>10</a:t>
            </a:fld>
            <a:endParaRPr lang="ru-RU"/>
          </a:p>
        </p:txBody>
      </p:sp>
    </p:spTree>
    <p:extLst>
      <p:ext uri="{BB962C8B-B14F-4D97-AF65-F5344CB8AC3E}">
        <p14:creationId xmlns:p14="http://schemas.microsoft.com/office/powerpoint/2010/main" val="2647053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normAutofit/>
          </a:bodyPr>
          <a:lstStyle/>
          <a:p>
            <a:pPr>
              <a:defRPr/>
            </a:pPr>
            <a:fld id="{5A911CDE-E310-41E4-A982-E91E21313D75}" type="slidenum">
              <a:rPr lang="ru-RU"/>
              <a:pPr>
                <a:defRPr/>
              </a:pPr>
              <a:t>11</a:t>
            </a:fld>
            <a:endParaRPr lang="ru-RU"/>
          </a:p>
        </p:txBody>
      </p:sp>
      <p:sp>
        <p:nvSpPr>
          <p:cNvPr id="10245" name="TextBox 7"/>
          <p:cNvSpPr txBox="1">
            <a:spLocks noChangeArrowheads="1"/>
          </p:cNvSpPr>
          <p:nvPr/>
        </p:nvSpPr>
        <p:spPr bwMode="auto">
          <a:xfrm>
            <a:off x="179512" y="11663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800" b="1" dirty="0">
                <a:solidFill>
                  <a:srgbClr val="002060"/>
                </a:solidFill>
                <a:latin typeface="+mn-lt"/>
              </a:rPr>
              <a:t>Восемь главных правил для ищущих работу</a:t>
            </a:r>
            <a:endParaRPr lang="ru-RU" sz="2800" dirty="0">
              <a:solidFill>
                <a:srgbClr val="002060"/>
              </a:solidFill>
              <a:latin typeface="+mn-lt"/>
            </a:endParaRPr>
          </a:p>
        </p:txBody>
      </p:sp>
      <p:sp>
        <p:nvSpPr>
          <p:cNvPr id="9" name="Прямоугольник с двумя вырезанными противолежащими углами 8"/>
          <p:cNvSpPr/>
          <p:nvPr/>
        </p:nvSpPr>
        <p:spPr>
          <a:xfrm>
            <a:off x="357158" y="785794"/>
            <a:ext cx="3786214" cy="2357454"/>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Никто вам ничего не должен, в том числе и работу. За получение работы нужно бороться</a:t>
            </a:r>
          </a:p>
          <a:p>
            <a:pPr algn="ctr">
              <a:defRPr/>
            </a:pPr>
            <a:endParaRPr lang="ru-RU" dirty="0"/>
          </a:p>
        </p:txBody>
      </p:sp>
      <p:sp>
        <p:nvSpPr>
          <p:cNvPr id="10" name="Прямоугольник с двумя вырезанными противолежащими углами 9"/>
          <p:cNvSpPr/>
          <p:nvPr/>
        </p:nvSpPr>
        <p:spPr>
          <a:xfrm>
            <a:off x="4929190" y="3571876"/>
            <a:ext cx="3857652" cy="2571768"/>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Ни в коем случае не принимайте решений, исходя из того, что есть в наличии (что доступно). Со всей настойчивостью стремитесь именно к той работе, которую вы больше всего хотите</a:t>
            </a:r>
          </a:p>
          <a:p>
            <a:pPr algn="ctr">
              <a:defRPr/>
            </a:pPr>
            <a:endParaRPr lang="ru-RU" dirty="0"/>
          </a:p>
        </p:txBody>
      </p:sp>
      <p:sp>
        <p:nvSpPr>
          <p:cNvPr id="11" name="Прямоугольник с двумя вырезанными противолежащими углами 10"/>
          <p:cNvSpPr/>
          <p:nvPr/>
        </p:nvSpPr>
        <p:spPr>
          <a:xfrm flipH="1">
            <a:off x="4938714" y="785794"/>
            <a:ext cx="3848128" cy="2357454"/>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Различие между везунчиком и неудачником определяется тем, как они сами ведут свои дела, а не какими-то внешними факторами вроде кризиса на рынке труда</a:t>
            </a:r>
          </a:p>
          <a:p>
            <a:pPr algn="ctr">
              <a:defRPr/>
            </a:pPr>
            <a:endParaRPr lang="ru-RU" dirty="0"/>
          </a:p>
        </p:txBody>
      </p:sp>
      <p:sp>
        <p:nvSpPr>
          <p:cNvPr id="12" name="Прямоугольник с двумя вырезанными противолежащими углами 11"/>
          <p:cNvSpPr/>
          <p:nvPr/>
        </p:nvSpPr>
        <p:spPr>
          <a:xfrm flipH="1">
            <a:off x="357158" y="3571876"/>
            <a:ext cx="3786214" cy="2571768"/>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Чем больше вы потратите времени на определение того, чем вы выделяетесь из 19-ти других людей, которые могли бы выполнять ту же работу, тем выше ваши шансы</a:t>
            </a:r>
          </a:p>
          <a:p>
            <a:pPr algn="ctr">
              <a:defRPr/>
            </a:pPr>
            <a:endParaRPr lang="ru-RU" dirty="0"/>
          </a:p>
        </p:txBody>
      </p:sp>
    </p:spTree>
    <p:extLst>
      <p:ext uri="{BB962C8B-B14F-4D97-AF65-F5344CB8AC3E}">
        <p14:creationId xmlns:p14="http://schemas.microsoft.com/office/powerpoint/2010/main" val="86260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Left)">
                                      <p:cBhvr>
                                        <p:cTn id="7" dur="5000"/>
                                        <p:tgtEl>
                                          <p:spTgt spid="9"/>
                                        </p:tgtEl>
                                      </p:cBhvr>
                                    </p:animEffect>
                                  </p:childTnLst>
                                </p:cTn>
                              </p:par>
                            </p:childTnLst>
                          </p:cTn>
                        </p:par>
                        <p:par>
                          <p:cTn id="8" fill="hold" nodeType="afterGroup">
                            <p:stCondLst>
                              <p:cond delay="50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0"/>
                                        <p:tgtEl>
                                          <p:spTgt spid="11"/>
                                        </p:tgtEl>
                                      </p:cBhvr>
                                    </p:animEffect>
                                  </p:childTnLst>
                                </p:cTn>
                              </p:par>
                            </p:childTnLst>
                          </p:cTn>
                        </p:par>
                        <p:par>
                          <p:cTn id="12" fill="hold" nodeType="afterGroup">
                            <p:stCondLst>
                              <p:cond delay="10000"/>
                            </p:stCondLst>
                            <p:childTnLst>
                              <p:par>
                                <p:cTn id="13" presetID="18" presetClass="entr" presetSubtype="1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0"/>
                                        <p:tgtEl>
                                          <p:spTgt spid="12"/>
                                        </p:tgtEl>
                                      </p:cBhvr>
                                    </p:animEffect>
                                  </p:childTnLst>
                                </p:cTn>
                              </p:par>
                            </p:childTnLst>
                          </p:cTn>
                        </p:par>
                        <p:par>
                          <p:cTn id="16" fill="hold" nodeType="afterGroup">
                            <p:stCondLst>
                              <p:cond delay="15000"/>
                            </p:stCondLst>
                            <p:childTnLst>
                              <p:par>
                                <p:cTn id="17" presetID="18" presetClass="entr" presetSubtype="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Right)">
                                      <p:cBhvr>
                                        <p:cTn id="19"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normAutofit/>
          </a:bodyPr>
          <a:lstStyle/>
          <a:p>
            <a:pPr>
              <a:defRPr/>
            </a:pPr>
            <a:fld id="{95BCCD10-C642-4874-8789-4380A80EEB9F}" type="slidenum">
              <a:rPr lang="ru-RU"/>
              <a:pPr>
                <a:defRPr/>
              </a:pPr>
              <a:t>12</a:t>
            </a:fld>
            <a:endParaRPr lang="ru-RU"/>
          </a:p>
        </p:txBody>
      </p:sp>
      <p:sp>
        <p:nvSpPr>
          <p:cNvPr id="11269" name="TextBox 7"/>
          <p:cNvSpPr txBox="1">
            <a:spLocks noChangeArrowheads="1"/>
          </p:cNvSpPr>
          <p:nvPr/>
        </p:nvSpPr>
        <p:spPr bwMode="auto">
          <a:xfrm>
            <a:off x="11561" y="11663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800" b="1" dirty="0">
                <a:solidFill>
                  <a:srgbClr val="002060"/>
                </a:solidFill>
                <a:latin typeface="+mn-lt"/>
              </a:rPr>
              <a:t>Восемь главных правил для ищущих работу</a:t>
            </a:r>
            <a:endParaRPr lang="ru-RU" sz="2800" dirty="0">
              <a:solidFill>
                <a:srgbClr val="002060"/>
              </a:solidFill>
              <a:latin typeface="+mn-lt"/>
            </a:endParaRPr>
          </a:p>
        </p:txBody>
      </p:sp>
      <p:sp>
        <p:nvSpPr>
          <p:cNvPr id="9" name="Прямоугольник с двумя вырезанными противолежащими углами 8"/>
          <p:cNvSpPr/>
          <p:nvPr/>
        </p:nvSpPr>
        <p:spPr>
          <a:xfrm>
            <a:off x="357158" y="785794"/>
            <a:ext cx="3786214" cy="2357454"/>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Если вы определили для себя, какую работу вы ищете, объясните это всем вокруг. Чем больше глаз и ушей вам помогает, тем лучше</a:t>
            </a:r>
            <a:endParaRPr lang="ru-RU" dirty="0">
              <a:solidFill>
                <a:srgbClr val="FF0000"/>
              </a:solidFill>
            </a:endParaRPr>
          </a:p>
        </p:txBody>
      </p:sp>
      <p:sp>
        <p:nvSpPr>
          <p:cNvPr id="10" name="Прямоугольник с двумя вырезанными противолежащими углами 9"/>
          <p:cNvSpPr/>
          <p:nvPr/>
        </p:nvSpPr>
        <p:spPr>
          <a:xfrm>
            <a:off x="4929190" y="3571876"/>
            <a:ext cx="3857652" cy="2571768"/>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Настройтесь на то, что вы можете получить сотни отказов. При правильном настрое очередной отказ не будет выбивать вас из колеи и в какой-то из следующих попыток вы добьетесь успехов</a:t>
            </a:r>
            <a:endParaRPr lang="ru-RU" dirty="0">
              <a:solidFill>
                <a:srgbClr val="FF0000"/>
              </a:solidFill>
            </a:endParaRPr>
          </a:p>
        </p:txBody>
      </p:sp>
      <p:sp>
        <p:nvSpPr>
          <p:cNvPr id="11" name="Прямоугольник с двумя вырезанными противолежащими углами 10"/>
          <p:cNvSpPr/>
          <p:nvPr/>
        </p:nvSpPr>
        <p:spPr>
          <a:xfrm flipH="1">
            <a:off x="4929190" y="785794"/>
            <a:ext cx="3848128" cy="2357454"/>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Организации стремятся нанимать победителей: преподносите себя им как подарок судьбы. Упаси вас Бог выглядеть жалким попрошайкой!</a:t>
            </a:r>
            <a:endParaRPr lang="ru-RU" dirty="0">
              <a:solidFill>
                <a:srgbClr val="FF0000"/>
              </a:solidFill>
            </a:endParaRPr>
          </a:p>
        </p:txBody>
      </p:sp>
      <p:sp>
        <p:nvSpPr>
          <p:cNvPr id="12" name="Прямоугольник с двумя вырезанными противолежащими углами 11"/>
          <p:cNvSpPr/>
          <p:nvPr/>
        </p:nvSpPr>
        <p:spPr>
          <a:xfrm flipH="1">
            <a:off x="357158" y="3571876"/>
            <a:ext cx="3786214" cy="2571768"/>
          </a:xfrm>
          <a:prstGeom prst="snip2DiagRect">
            <a:avLst/>
          </a:prstGeom>
          <a:scene3d>
            <a:camera prst="orthographicFront" fov="0">
              <a:rot lat="0" lon="0" rev="0"/>
            </a:camera>
            <a:lightRig rig="harsh" dir="t">
              <a:rot lat="6000000" lon="6000000" rev="0"/>
            </a:lightRig>
          </a:scene3d>
          <a:sp3d contourW="10000" prstMaterial="metal">
            <a:bevelT w="20000" h="9000"/>
            <a:contourClr>
              <a:schemeClr val="accent1">
                <a:shade val="30000"/>
                <a:satMod val="200000"/>
              </a:schemeClr>
            </a:contourClr>
          </a:sp3d>
        </p:spPr>
        <p:style>
          <a:lnRef idx="0">
            <a:schemeClr val="accent1"/>
          </a:lnRef>
          <a:fillRef idx="3">
            <a:schemeClr val="accent1"/>
          </a:fillRef>
          <a:effectRef idx="3">
            <a:schemeClr val="accent1"/>
          </a:effectRef>
          <a:fontRef idx="minor">
            <a:schemeClr val="lt1"/>
          </a:fontRef>
        </p:style>
        <p:txBody>
          <a:bodyPr anchor="ctr">
            <a:sp3d extrusionH="57150">
              <a:bevelT w="57150" h="38100" prst="artDeco"/>
            </a:sp3d>
          </a:bodyPr>
          <a:lstStyle/>
          <a:p>
            <a:pPr algn="ctr">
              <a:defRPr/>
            </a:pPr>
            <a:r>
              <a:rPr lang="ru-RU" b="1" dirty="0">
                <a:solidFill>
                  <a:srgbClr val="FF0000"/>
                </a:solidFill>
              </a:rPr>
              <a:t>Оставшись без работы, занимайтесь поиском рабочего места 40 и более часов в неделю. Хорошую работу имеет тот, кто способен ее упорно искать</a:t>
            </a:r>
            <a:endParaRPr lang="ru-RU" dirty="0">
              <a:solidFill>
                <a:srgbClr val="FF0000"/>
              </a:solidFill>
            </a:endParaRPr>
          </a:p>
        </p:txBody>
      </p:sp>
    </p:spTree>
    <p:extLst>
      <p:ext uri="{BB962C8B-B14F-4D97-AF65-F5344CB8AC3E}">
        <p14:creationId xmlns:p14="http://schemas.microsoft.com/office/powerpoint/2010/main" val="687064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Left)">
                                      <p:cBhvr>
                                        <p:cTn id="7" dur="5000"/>
                                        <p:tgtEl>
                                          <p:spTgt spid="9"/>
                                        </p:tgtEl>
                                      </p:cBhvr>
                                    </p:animEffect>
                                  </p:childTnLst>
                                </p:cTn>
                              </p:par>
                            </p:childTnLst>
                          </p:cTn>
                        </p:par>
                        <p:par>
                          <p:cTn id="8" fill="hold" nodeType="afterGroup">
                            <p:stCondLst>
                              <p:cond delay="50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0"/>
                                        <p:tgtEl>
                                          <p:spTgt spid="11"/>
                                        </p:tgtEl>
                                      </p:cBhvr>
                                    </p:animEffect>
                                  </p:childTnLst>
                                </p:cTn>
                              </p:par>
                            </p:childTnLst>
                          </p:cTn>
                        </p:par>
                        <p:par>
                          <p:cTn id="12" fill="hold" nodeType="afterGroup">
                            <p:stCondLst>
                              <p:cond delay="10000"/>
                            </p:stCondLst>
                            <p:childTnLst>
                              <p:par>
                                <p:cTn id="13" presetID="18" presetClass="entr" presetSubtype="1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0"/>
                                        <p:tgtEl>
                                          <p:spTgt spid="12"/>
                                        </p:tgtEl>
                                      </p:cBhvr>
                                    </p:animEffect>
                                  </p:childTnLst>
                                </p:cTn>
                              </p:par>
                            </p:childTnLst>
                          </p:cTn>
                        </p:par>
                        <p:par>
                          <p:cTn id="16" fill="hold" nodeType="afterGroup">
                            <p:stCondLst>
                              <p:cond delay="15000"/>
                            </p:stCondLst>
                            <p:childTnLst>
                              <p:par>
                                <p:cTn id="17" presetID="18" presetClass="entr" presetSubtype="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Right)">
                                      <p:cBhvr>
                                        <p:cTn id="19"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89929" y="296142"/>
            <a:ext cx="7164141" cy="400110"/>
          </a:xfrm>
          <a:prstGeom prst="rect">
            <a:avLst/>
          </a:prstGeom>
        </p:spPr>
        <p:txBody>
          <a:bodyPr wrap="none">
            <a:spAutoFit/>
          </a:bodyPr>
          <a:lstStyle/>
          <a:p>
            <a:r>
              <a:rPr lang="ru-RU" sz="2000" b="1" cap="all" dirty="0" smtClean="0">
                <a:solidFill>
                  <a:srgbClr val="FF0000"/>
                </a:solidFill>
              </a:rPr>
              <a:t>Требования </a:t>
            </a:r>
            <a:r>
              <a:rPr lang="ru-RU" sz="2000" b="1" cap="all" dirty="0">
                <a:solidFill>
                  <a:srgbClr val="FF0000"/>
                </a:solidFill>
              </a:rPr>
              <a:t>к условиям будущей работы </a:t>
            </a:r>
          </a:p>
        </p:txBody>
      </p:sp>
      <p:sp>
        <p:nvSpPr>
          <p:cNvPr id="5" name="Скругленный прямоугольник 4"/>
          <p:cNvSpPr/>
          <p:nvPr/>
        </p:nvSpPr>
        <p:spPr>
          <a:xfrm>
            <a:off x="251520" y="980728"/>
            <a:ext cx="8640960" cy="2304256"/>
          </a:xfrm>
          <a:prstGeom prst="roundRect">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вознаграждение: </a:t>
            </a:r>
            <a:endParaRPr lang="ru-RU" b="1" dirty="0" smtClean="0">
              <a:solidFill>
                <a:srgbClr val="002060"/>
              </a:solidFill>
            </a:endParaRPr>
          </a:p>
          <a:p>
            <a:pPr marL="285750" indent="-285750" algn="ctr">
              <a:buFont typeface="Arial" pitchFamily="34" charset="0"/>
              <a:buChar char="•"/>
            </a:pPr>
            <a:r>
              <a:rPr lang="ru-RU" dirty="0" smtClean="0">
                <a:solidFill>
                  <a:srgbClr val="002060"/>
                </a:solidFill>
              </a:rPr>
              <a:t>уровень </a:t>
            </a:r>
            <a:r>
              <a:rPr lang="ru-RU" dirty="0">
                <a:solidFill>
                  <a:srgbClr val="002060"/>
                </a:solidFill>
              </a:rPr>
              <a:t>заработной платы, от которого оно зависит;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социальный </a:t>
            </a:r>
            <a:r>
              <a:rPr lang="ru-RU" dirty="0">
                <a:solidFill>
                  <a:srgbClr val="002060"/>
                </a:solidFill>
              </a:rPr>
              <a:t>пакет и его содержимое</a:t>
            </a:r>
            <a:r>
              <a:rPr lang="ru-RU" dirty="0" smtClean="0">
                <a:solidFill>
                  <a:srgbClr val="002060"/>
                </a:solidFill>
              </a:rPr>
              <a:t>;</a:t>
            </a:r>
          </a:p>
          <a:p>
            <a:pPr marL="285750" indent="-285750" algn="ctr">
              <a:buFont typeface="Arial" pitchFamily="34" charset="0"/>
              <a:buChar char="•"/>
            </a:pPr>
            <a:r>
              <a:rPr lang="ru-RU" dirty="0" smtClean="0">
                <a:solidFill>
                  <a:srgbClr val="002060"/>
                </a:solidFill>
              </a:rPr>
              <a:t> </a:t>
            </a:r>
            <a:r>
              <a:rPr lang="ru-RU" dirty="0">
                <a:solidFill>
                  <a:srgbClr val="002060"/>
                </a:solidFill>
              </a:rPr>
              <a:t>размеры, регулярность и повод премирования</a:t>
            </a:r>
            <a:r>
              <a:rPr lang="ru-RU" dirty="0" smtClean="0">
                <a:solidFill>
                  <a:srgbClr val="002060"/>
                </a:solidFill>
              </a:rPr>
              <a:t>;</a:t>
            </a:r>
          </a:p>
          <a:p>
            <a:pPr marL="285750" indent="-285750" algn="ctr">
              <a:buFont typeface="Arial" pitchFamily="34" charset="0"/>
              <a:buChar char="•"/>
            </a:pPr>
            <a:r>
              <a:rPr lang="ru-RU" dirty="0" smtClean="0">
                <a:solidFill>
                  <a:srgbClr val="002060"/>
                </a:solidFill>
              </a:rPr>
              <a:t> </a:t>
            </a:r>
            <a:r>
              <a:rPr lang="ru-RU" dirty="0">
                <a:solidFill>
                  <a:srgbClr val="002060"/>
                </a:solidFill>
              </a:rPr>
              <a:t>условия порядка вычетов и штрафов, как часто они практикуется и за что;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производится </a:t>
            </a:r>
            <a:r>
              <a:rPr lang="ru-RU" dirty="0">
                <a:solidFill>
                  <a:srgbClr val="002060"/>
                </a:solidFill>
              </a:rPr>
              <a:t>ли оплата сверхурочного времени работы или это на усмотрение администрации организации.</a:t>
            </a:r>
          </a:p>
        </p:txBody>
      </p:sp>
      <p:sp>
        <p:nvSpPr>
          <p:cNvPr id="6" name="Скругленный прямоугольник 5"/>
          <p:cNvSpPr/>
          <p:nvPr/>
        </p:nvSpPr>
        <p:spPr>
          <a:xfrm>
            <a:off x="251520" y="3501008"/>
            <a:ext cx="8640960" cy="2304256"/>
          </a:xfrm>
          <a:prstGeom prst="roundRect">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rPr>
              <a:t> </a:t>
            </a:r>
            <a:r>
              <a:rPr lang="ru-RU" b="1" dirty="0">
                <a:solidFill>
                  <a:srgbClr val="002060"/>
                </a:solidFill>
              </a:rPr>
              <a:t>характер работы: </a:t>
            </a:r>
            <a:endParaRPr lang="ru-RU" b="1" dirty="0" smtClean="0">
              <a:solidFill>
                <a:srgbClr val="002060"/>
              </a:solidFill>
            </a:endParaRPr>
          </a:p>
          <a:p>
            <a:pPr marL="285750" indent="-285750" algn="ctr">
              <a:buFont typeface="Arial" pitchFamily="34" charset="0"/>
              <a:buChar char="•"/>
            </a:pPr>
            <a:r>
              <a:rPr lang="ru-RU" dirty="0" smtClean="0">
                <a:solidFill>
                  <a:srgbClr val="002060"/>
                </a:solidFill>
              </a:rPr>
              <a:t>какую </a:t>
            </a:r>
            <a:r>
              <a:rPr lang="ru-RU" dirty="0">
                <a:solidFill>
                  <a:srgbClr val="002060"/>
                </a:solidFill>
              </a:rPr>
              <a:t>работу предстоит выполнять, сложную или однообразную, творческую или только исполнительскую;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из </a:t>
            </a:r>
            <a:r>
              <a:rPr lang="ru-RU" dirty="0">
                <a:solidFill>
                  <a:srgbClr val="002060"/>
                </a:solidFill>
              </a:rPr>
              <a:t>чего складывается рабочая нагрузка, соответствует ли она уровню заработной платы и требованиям, которые предъявляются к такой квалификации.</a:t>
            </a:r>
          </a:p>
          <a:p>
            <a:pPr algn="ctr"/>
            <a:endParaRPr lang="ru-RU" dirty="0">
              <a:solidFill>
                <a:srgbClr val="002060"/>
              </a:solidFill>
            </a:endParaRPr>
          </a:p>
        </p:txBody>
      </p:sp>
      <p:sp>
        <p:nvSpPr>
          <p:cNvPr id="7" name="Овал 6"/>
          <p:cNvSpPr/>
          <p:nvPr/>
        </p:nvSpPr>
        <p:spPr>
          <a:xfrm>
            <a:off x="8604448" y="6093296"/>
            <a:ext cx="254947"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82148991-DA46-4A29-9A79-08D91B4C27C5}" type="slidenum">
              <a:rPr lang="ru-RU" smtClean="0"/>
              <a:t>13</a:t>
            </a:fld>
            <a:endParaRPr lang="ru-RU"/>
          </a:p>
        </p:txBody>
      </p:sp>
    </p:spTree>
    <p:extLst>
      <p:ext uri="{BB962C8B-B14F-4D97-AF65-F5344CB8AC3E}">
        <p14:creationId xmlns:p14="http://schemas.microsoft.com/office/powerpoint/2010/main" val="35404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1520" y="980728"/>
            <a:ext cx="8640960" cy="2304256"/>
          </a:xfrm>
          <a:prstGeom prst="roundRect">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b="1" dirty="0">
                <a:solidFill>
                  <a:srgbClr val="002060"/>
                </a:solidFill>
              </a:rPr>
              <a:t>положение организации: </a:t>
            </a:r>
            <a:endParaRPr lang="ru-RU" b="1" dirty="0" smtClean="0">
              <a:solidFill>
                <a:srgbClr val="002060"/>
              </a:solidFill>
            </a:endParaRPr>
          </a:p>
          <a:p>
            <a:pPr marL="285750" indent="-285750" algn="ctr">
              <a:buFont typeface="Arial" pitchFamily="34" charset="0"/>
              <a:buChar char="•"/>
            </a:pPr>
            <a:r>
              <a:rPr lang="ru-RU" dirty="0" smtClean="0">
                <a:solidFill>
                  <a:srgbClr val="002060"/>
                </a:solidFill>
              </a:rPr>
              <a:t>какое </a:t>
            </a:r>
            <a:r>
              <a:rPr lang="ru-RU" dirty="0">
                <a:solidFill>
                  <a:srgbClr val="002060"/>
                </a:solidFill>
              </a:rPr>
              <a:t>региональное и отраслевое положение организация занимает на рынке, кто является партнерами организации по бизнесу и основными клиентами;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доля </a:t>
            </a:r>
            <a:r>
              <a:rPr lang="ru-RU" dirty="0">
                <a:solidFill>
                  <a:srgbClr val="002060"/>
                </a:solidFill>
              </a:rPr>
              <a:t>организации в реализации своей продукции или услуг на рынке; темпы роста ее прибыли (за квартал и год);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уровень </a:t>
            </a:r>
            <a:r>
              <a:rPr lang="ru-RU" dirty="0">
                <a:solidFill>
                  <a:srgbClr val="002060"/>
                </a:solidFill>
              </a:rPr>
              <a:t>текучести кадров;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деловая </a:t>
            </a:r>
            <a:r>
              <a:rPr lang="ru-RU" dirty="0">
                <a:solidFill>
                  <a:srgbClr val="002060"/>
                </a:solidFill>
              </a:rPr>
              <a:t>репутация и имидж организации.</a:t>
            </a:r>
          </a:p>
        </p:txBody>
      </p:sp>
      <p:sp>
        <p:nvSpPr>
          <p:cNvPr id="6" name="Скругленный прямоугольник 5"/>
          <p:cNvSpPr/>
          <p:nvPr/>
        </p:nvSpPr>
        <p:spPr>
          <a:xfrm>
            <a:off x="251520" y="3501008"/>
            <a:ext cx="8640960" cy="2304256"/>
          </a:xfrm>
          <a:prstGeom prst="roundRect">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b="1" dirty="0">
                <a:solidFill>
                  <a:srgbClr val="002060"/>
                </a:solidFill>
              </a:rPr>
              <a:t>отношения с персоналом: </a:t>
            </a:r>
            <a:endParaRPr lang="ru-RU" b="1" dirty="0" smtClean="0">
              <a:solidFill>
                <a:srgbClr val="002060"/>
              </a:solidFill>
            </a:endParaRPr>
          </a:p>
          <a:p>
            <a:pPr marL="285750" indent="-285750" algn="ctr">
              <a:buFont typeface="Arial" pitchFamily="34" charset="0"/>
              <a:buChar char="•"/>
            </a:pPr>
            <a:r>
              <a:rPr lang="ru-RU" dirty="0" smtClean="0">
                <a:solidFill>
                  <a:srgbClr val="002060"/>
                </a:solidFill>
              </a:rPr>
              <a:t>отношения </a:t>
            </a:r>
            <a:r>
              <a:rPr lang="ru-RU" dirty="0">
                <a:solidFill>
                  <a:srgbClr val="002060"/>
                </a:solidFill>
              </a:rPr>
              <a:t>с коллегами, подчиненными и руководством организации, характер таких отношений с формальной и неформальной </a:t>
            </a:r>
            <a:r>
              <a:rPr lang="ru-RU" dirty="0" smtClean="0">
                <a:solidFill>
                  <a:srgbClr val="002060"/>
                </a:solidFill>
              </a:rPr>
              <a:t>стороны;</a:t>
            </a:r>
          </a:p>
          <a:p>
            <a:pPr marL="285750" indent="-285750" algn="ctr">
              <a:buFont typeface="Arial" pitchFamily="34" charset="0"/>
              <a:buChar char="•"/>
            </a:pPr>
            <a:r>
              <a:rPr lang="ru-RU" dirty="0" smtClean="0">
                <a:solidFill>
                  <a:srgbClr val="002060"/>
                </a:solidFill>
              </a:rPr>
              <a:t>какие </a:t>
            </a:r>
            <a:r>
              <a:rPr lang="ru-RU" dirty="0">
                <a:solidFill>
                  <a:srgbClr val="002060"/>
                </a:solidFill>
              </a:rPr>
              <a:t>отношения среди персонала данной организации в целом, их приоритеты и философия бизнеса, корпоративная культура;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имеет </a:t>
            </a:r>
            <a:r>
              <a:rPr lang="ru-RU" dirty="0">
                <a:solidFill>
                  <a:srgbClr val="002060"/>
                </a:solidFill>
              </a:rPr>
              <a:t>ли место должностное продвижение, какой порядок и время его </a:t>
            </a:r>
            <a:r>
              <a:rPr lang="ru-RU" dirty="0" smtClean="0">
                <a:solidFill>
                  <a:srgbClr val="002060"/>
                </a:solidFill>
              </a:rPr>
              <a:t>исполнения</a:t>
            </a:r>
            <a:r>
              <a:rPr lang="ru-RU" dirty="0">
                <a:solidFill>
                  <a:srgbClr val="002060"/>
                </a:solidFill>
              </a:rPr>
              <a:t> </a:t>
            </a:r>
            <a:r>
              <a:rPr lang="ru-RU" dirty="0" smtClean="0">
                <a:solidFill>
                  <a:srgbClr val="002060"/>
                </a:solidFill>
              </a:rPr>
              <a:t>и др.</a:t>
            </a:r>
            <a:endParaRPr lang="ru-RU" dirty="0">
              <a:solidFill>
                <a:srgbClr val="002060"/>
              </a:solidFill>
            </a:endParaRPr>
          </a:p>
        </p:txBody>
      </p:sp>
      <p:sp>
        <p:nvSpPr>
          <p:cNvPr id="7" name="Прямоугольник 6"/>
          <p:cNvSpPr/>
          <p:nvPr/>
        </p:nvSpPr>
        <p:spPr>
          <a:xfrm>
            <a:off x="989929" y="296142"/>
            <a:ext cx="7164141" cy="400110"/>
          </a:xfrm>
          <a:prstGeom prst="rect">
            <a:avLst/>
          </a:prstGeom>
        </p:spPr>
        <p:txBody>
          <a:bodyPr wrap="none">
            <a:spAutoFit/>
          </a:bodyPr>
          <a:lstStyle/>
          <a:p>
            <a:r>
              <a:rPr lang="ru-RU" sz="2000" b="1" cap="all" dirty="0" smtClean="0">
                <a:solidFill>
                  <a:srgbClr val="FF0000"/>
                </a:solidFill>
              </a:rPr>
              <a:t>Требования </a:t>
            </a:r>
            <a:r>
              <a:rPr lang="ru-RU" sz="2000" b="1" cap="all" dirty="0">
                <a:solidFill>
                  <a:srgbClr val="FF0000"/>
                </a:solidFill>
              </a:rPr>
              <a:t>к условиям будущей работы </a:t>
            </a:r>
          </a:p>
        </p:txBody>
      </p:sp>
      <p:sp>
        <p:nvSpPr>
          <p:cNvPr id="2" name="Номер слайда 1"/>
          <p:cNvSpPr>
            <a:spLocks noGrp="1"/>
          </p:cNvSpPr>
          <p:nvPr>
            <p:ph type="sldNum" sz="quarter" idx="12"/>
          </p:nvPr>
        </p:nvSpPr>
        <p:spPr/>
        <p:txBody>
          <a:bodyPr/>
          <a:lstStyle/>
          <a:p>
            <a:fld id="{82148991-DA46-4A29-9A79-08D91B4C27C5}" type="slidenum">
              <a:rPr lang="ru-RU" smtClean="0"/>
              <a:t>14</a:t>
            </a:fld>
            <a:endParaRPr lang="ru-RU"/>
          </a:p>
        </p:txBody>
      </p:sp>
    </p:spTree>
    <p:extLst>
      <p:ext uri="{BB962C8B-B14F-4D97-AF65-F5344CB8AC3E}">
        <p14:creationId xmlns:p14="http://schemas.microsoft.com/office/powerpoint/2010/main" val="9316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1520" y="980728"/>
            <a:ext cx="8640960" cy="2304256"/>
          </a:xfrm>
          <a:prstGeom prst="roundRect">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 </a:t>
            </a:r>
            <a:r>
              <a:rPr lang="ru-RU" b="1" dirty="0">
                <a:solidFill>
                  <a:srgbClr val="002060"/>
                </a:solidFill>
              </a:rPr>
              <a:t>сервис: </a:t>
            </a:r>
            <a:endParaRPr lang="ru-RU" b="1" dirty="0" smtClean="0">
              <a:solidFill>
                <a:srgbClr val="002060"/>
              </a:solidFill>
            </a:endParaRPr>
          </a:p>
          <a:p>
            <a:pPr marL="285750" indent="-285750" algn="ctr">
              <a:buFont typeface="Arial" pitchFamily="34" charset="0"/>
              <a:buChar char="•"/>
            </a:pPr>
            <a:r>
              <a:rPr lang="ru-RU" dirty="0" smtClean="0">
                <a:solidFill>
                  <a:srgbClr val="002060"/>
                </a:solidFill>
              </a:rPr>
              <a:t>местоположение </a:t>
            </a:r>
            <a:r>
              <a:rPr lang="ru-RU" dirty="0">
                <a:solidFill>
                  <a:srgbClr val="002060"/>
                </a:solidFill>
              </a:rPr>
              <a:t>организации, каким добираться транспортом до нее и сколько на это потребуется времени</a:t>
            </a:r>
            <a:r>
              <a:rPr lang="ru-RU" dirty="0" smtClean="0">
                <a:solidFill>
                  <a:srgbClr val="002060"/>
                </a:solidFill>
              </a:rPr>
              <a:t>;</a:t>
            </a:r>
          </a:p>
          <a:p>
            <a:pPr marL="285750" indent="-285750" algn="ctr">
              <a:buFont typeface="Arial" pitchFamily="34" charset="0"/>
              <a:buChar char="•"/>
            </a:pPr>
            <a:r>
              <a:rPr lang="ru-RU" dirty="0" smtClean="0">
                <a:solidFill>
                  <a:srgbClr val="002060"/>
                </a:solidFill>
              </a:rPr>
              <a:t> </a:t>
            </a:r>
            <a:r>
              <a:rPr lang="ru-RU" dirty="0">
                <a:solidFill>
                  <a:srgbClr val="002060"/>
                </a:solidFill>
              </a:rPr>
              <a:t>во сколько начало и завершение работы, есть ли перерывы в работе;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есть </a:t>
            </a:r>
            <a:r>
              <a:rPr lang="ru-RU" dirty="0">
                <a:solidFill>
                  <a:srgbClr val="002060"/>
                </a:solidFill>
              </a:rPr>
              <a:t>ли внеплановая работа и ненормированное время; </a:t>
            </a:r>
            <a:endParaRPr lang="ru-RU" dirty="0" smtClean="0">
              <a:solidFill>
                <a:srgbClr val="002060"/>
              </a:solidFill>
            </a:endParaRPr>
          </a:p>
          <a:p>
            <a:pPr marL="285750" indent="-285750" algn="ctr">
              <a:buFont typeface="Arial" pitchFamily="34" charset="0"/>
              <a:buChar char="•"/>
            </a:pPr>
            <a:r>
              <a:rPr lang="ru-RU" dirty="0" smtClean="0">
                <a:solidFill>
                  <a:srgbClr val="002060"/>
                </a:solidFill>
              </a:rPr>
              <a:t>есть </a:t>
            </a:r>
            <a:r>
              <a:rPr lang="ru-RU" dirty="0">
                <a:solidFill>
                  <a:srgbClr val="002060"/>
                </a:solidFill>
              </a:rPr>
              <a:t>ли командировки и какой порядок их исполнения.</a:t>
            </a:r>
          </a:p>
        </p:txBody>
      </p:sp>
      <p:sp>
        <p:nvSpPr>
          <p:cNvPr id="7" name="Прямоугольник 6"/>
          <p:cNvSpPr/>
          <p:nvPr/>
        </p:nvSpPr>
        <p:spPr>
          <a:xfrm>
            <a:off x="989929" y="296142"/>
            <a:ext cx="7164141" cy="400110"/>
          </a:xfrm>
          <a:prstGeom prst="rect">
            <a:avLst/>
          </a:prstGeom>
        </p:spPr>
        <p:txBody>
          <a:bodyPr wrap="none">
            <a:spAutoFit/>
          </a:bodyPr>
          <a:lstStyle/>
          <a:p>
            <a:r>
              <a:rPr lang="ru-RU" sz="2000" b="1" cap="all" dirty="0" smtClean="0">
                <a:solidFill>
                  <a:srgbClr val="FF0000"/>
                </a:solidFill>
              </a:rPr>
              <a:t>Требования </a:t>
            </a:r>
            <a:r>
              <a:rPr lang="ru-RU" sz="2000" b="1" cap="all" dirty="0">
                <a:solidFill>
                  <a:srgbClr val="FF0000"/>
                </a:solidFill>
              </a:rPr>
              <a:t>к условиям будущей работы </a:t>
            </a:r>
          </a:p>
        </p:txBody>
      </p:sp>
      <p:sp>
        <p:nvSpPr>
          <p:cNvPr id="2" name="Прямоугольник 1"/>
          <p:cNvSpPr/>
          <p:nvPr/>
        </p:nvSpPr>
        <p:spPr>
          <a:xfrm>
            <a:off x="827584" y="4221088"/>
            <a:ext cx="7704856" cy="1200329"/>
          </a:xfrm>
          <a:prstGeom prst="rect">
            <a:avLst/>
          </a:prstGeom>
        </p:spPr>
        <p:txBody>
          <a:bodyPr wrap="square">
            <a:spAutoFit/>
          </a:bodyPr>
          <a:lstStyle/>
          <a:p>
            <a:r>
              <a:rPr lang="ru-RU" b="1" dirty="0" smtClean="0"/>
              <a:t>Итак, Вам необходимо определиться:</a:t>
            </a:r>
          </a:p>
          <a:p>
            <a:r>
              <a:rPr lang="ru-RU" dirty="0" smtClean="0"/>
              <a:t>• со сферой деятельности</a:t>
            </a:r>
            <a:br>
              <a:rPr lang="ru-RU" dirty="0" smtClean="0"/>
            </a:br>
            <a:r>
              <a:rPr lang="ru-RU" dirty="0" smtClean="0"/>
              <a:t>• с желаемой должностью</a:t>
            </a:r>
            <a:br>
              <a:rPr lang="ru-RU" dirty="0" smtClean="0"/>
            </a:br>
            <a:r>
              <a:rPr lang="ru-RU" dirty="0" smtClean="0"/>
              <a:t>• с уровнем зарплаты</a:t>
            </a:r>
            <a:endParaRPr lang="ru-RU" dirty="0"/>
          </a:p>
        </p:txBody>
      </p:sp>
      <p:sp>
        <p:nvSpPr>
          <p:cNvPr id="6" name="Овал 5"/>
          <p:cNvSpPr/>
          <p:nvPr/>
        </p:nvSpPr>
        <p:spPr>
          <a:xfrm>
            <a:off x="8604448" y="6093296"/>
            <a:ext cx="254947"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82148991-DA46-4A29-9A79-08D91B4C27C5}" type="slidenum">
              <a:rPr lang="ru-RU" smtClean="0"/>
              <a:t>15</a:t>
            </a:fld>
            <a:endParaRPr lang="ru-RU"/>
          </a:p>
        </p:txBody>
      </p:sp>
    </p:spTree>
    <p:extLst>
      <p:ext uri="{BB962C8B-B14F-4D97-AF65-F5344CB8AC3E}">
        <p14:creationId xmlns:p14="http://schemas.microsoft.com/office/powerpoint/2010/main" val="9112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16</a:t>
            </a:fld>
            <a:endParaRPr lang="ru-RU"/>
          </a:p>
        </p:txBody>
      </p:sp>
      <p:sp>
        <p:nvSpPr>
          <p:cNvPr id="3" name="Прямоугольник 2"/>
          <p:cNvSpPr/>
          <p:nvPr/>
        </p:nvSpPr>
        <p:spPr>
          <a:xfrm>
            <a:off x="251520" y="188640"/>
            <a:ext cx="8640960" cy="369332"/>
          </a:xfrm>
          <a:prstGeom prst="rect">
            <a:avLst/>
          </a:prstGeom>
        </p:spPr>
        <p:txBody>
          <a:bodyPr wrap="square">
            <a:spAutoFit/>
          </a:bodyPr>
          <a:lstStyle/>
          <a:p>
            <a:pPr algn="ctr"/>
            <a:r>
              <a:rPr lang="ru-RU" b="1" dirty="0">
                <a:solidFill>
                  <a:srgbClr val="FF0000"/>
                </a:solidFill>
              </a:rPr>
              <a:t>Как избежать мошенников при поиске работы </a:t>
            </a:r>
          </a:p>
        </p:txBody>
      </p:sp>
      <p:sp>
        <p:nvSpPr>
          <p:cNvPr id="4" name="Прямоугольник 3"/>
          <p:cNvSpPr/>
          <p:nvPr/>
        </p:nvSpPr>
        <p:spPr>
          <a:xfrm>
            <a:off x="251520" y="692696"/>
            <a:ext cx="8640960" cy="5078313"/>
          </a:xfrm>
          <a:prstGeom prst="rect">
            <a:avLst/>
          </a:prstGeom>
        </p:spPr>
        <p:txBody>
          <a:bodyPr wrap="square">
            <a:spAutoFit/>
          </a:bodyPr>
          <a:lstStyle/>
          <a:p>
            <a:pPr marL="342900" indent="-342900">
              <a:buFont typeface="+mj-lt"/>
              <a:buAutoNum type="arabicPeriod"/>
            </a:pPr>
            <a:r>
              <a:rPr lang="ru-RU" dirty="0" smtClean="0"/>
              <a:t>Внимательно </a:t>
            </a:r>
            <a:r>
              <a:rPr lang="ru-RU" dirty="0"/>
              <a:t>изучите текст вакансии — здесь обязательно должна быть указана следующая информация: название компании, вид деятельности, чёткие требования к кандидату и должностные обязанности</a:t>
            </a:r>
            <a:r>
              <a:rPr lang="ru-RU" dirty="0" smtClean="0"/>
              <a:t>.</a:t>
            </a:r>
          </a:p>
          <a:p>
            <a:pPr marL="342900" indent="-342900">
              <a:buFont typeface="+mj-lt"/>
              <a:buAutoNum type="arabicPeriod"/>
            </a:pPr>
            <a:r>
              <a:rPr lang="ru-RU" dirty="0"/>
              <a:t>Никогда не вносите предоплату за что-либо и не переводите денежные средства работодателям.</a:t>
            </a:r>
          </a:p>
          <a:p>
            <a:pPr marL="342900" indent="-342900">
              <a:buFont typeface="+mj-lt"/>
              <a:buAutoNum type="arabicPeriod"/>
            </a:pPr>
            <a:r>
              <a:rPr lang="ru-RU" dirty="0" smtClean="0"/>
              <a:t>Если </a:t>
            </a:r>
            <a:r>
              <a:rPr lang="ru-RU" dirty="0"/>
              <a:t>вы сомневаетесь в честности работодателя, постарайтесь самостоятельно найти информацию о компании в Интернете: сверьте номер телефона, адрес, электронную почту.</a:t>
            </a:r>
          </a:p>
          <a:p>
            <a:pPr marL="342900" indent="-342900">
              <a:buFont typeface="+mj-lt"/>
              <a:buAutoNum type="arabicPeriod"/>
            </a:pPr>
            <a:r>
              <a:rPr lang="ru-RU" dirty="0" smtClean="0"/>
              <a:t>Не </a:t>
            </a:r>
            <a:r>
              <a:rPr lang="ru-RU" dirty="0"/>
              <a:t>выполняйте слишком объёмных и сложных тестовых заданий.</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Tree>
    <p:extLst>
      <p:ext uri="{BB962C8B-B14F-4D97-AF65-F5344CB8AC3E}">
        <p14:creationId xmlns:p14="http://schemas.microsoft.com/office/powerpoint/2010/main" val="422398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6007"/>
            <a:ext cx="8208912" cy="4739759"/>
          </a:xfrm>
          <a:prstGeom prst="rect">
            <a:avLst/>
          </a:prstGeom>
        </p:spPr>
        <p:txBody>
          <a:bodyPr wrap="square">
            <a:spAutoFit/>
          </a:bodyPr>
          <a:lstStyle/>
          <a:p>
            <a:pPr algn="ctr"/>
            <a:r>
              <a:rPr lang="ru-RU" sz="2400" b="1" dirty="0">
                <a:solidFill>
                  <a:srgbClr val="FF0000"/>
                </a:solidFill>
              </a:rPr>
              <a:t>Что должно насторожить при трудоустройстве:</a:t>
            </a:r>
            <a:endParaRPr lang="ru-RU" sz="2400" dirty="0">
              <a:solidFill>
                <a:srgbClr val="FF0000"/>
              </a:solidFill>
            </a:endParaRPr>
          </a:p>
          <a:p>
            <a:r>
              <a:rPr lang="ru-RU" dirty="0"/>
              <a:t> </a:t>
            </a:r>
          </a:p>
          <a:p>
            <a:pPr marL="285750" lvl="0" indent="-285750" algn="just">
              <a:buFont typeface="Arial" pitchFamily="34" charset="0"/>
              <a:buChar char="•"/>
            </a:pPr>
            <a:r>
              <a:rPr lang="ru-RU" sz="2000" dirty="0"/>
              <a:t>Слишком большое количество разновозрастных соискателей, пришедших как и вы трудоустраиваться.</a:t>
            </a:r>
          </a:p>
          <a:p>
            <a:pPr marL="285750" lvl="0" indent="-285750" algn="just">
              <a:buFont typeface="Arial" pitchFamily="34" charset="0"/>
              <a:buChar char="•"/>
            </a:pPr>
            <a:r>
              <a:rPr lang="ru-RU" sz="2000" dirty="0"/>
              <a:t>Величина обещанной в объявлении заработной платы превышает среднюю по отрасли, а иногда и вообще неправдоподобно высока.</a:t>
            </a:r>
          </a:p>
          <a:p>
            <a:pPr marL="285750" lvl="0" indent="-285750" algn="just">
              <a:buFont typeface="Arial" pitchFamily="34" charset="0"/>
              <a:buChar char="•"/>
            </a:pPr>
            <a:r>
              <a:rPr lang="ru-RU" sz="2000" dirty="0"/>
              <a:t>Требования к кандидатам на вакансии очень расплывчатые.</a:t>
            </a:r>
          </a:p>
          <a:p>
            <a:pPr marL="285750" lvl="0" indent="-285750" algn="just">
              <a:buFont typeface="Arial" pitchFamily="34" charset="0"/>
              <a:buChar char="•"/>
            </a:pPr>
            <a:r>
              <a:rPr lang="ru-RU" sz="2000" dirty="0"/>
              <a:t>О самой компании, а также о будущих обязанностях специалиста сообщается минимум. А при разговоре по телефону мошенники предпочитают отделываться общими фразами.</a:t>
            </a:r>
          </a:p>
          <a:p>
            <a:pPr marL="285750" lvl="0" indent="-285750" algn="just">
              <a:buFont typeface="Arial" pitchFamily="34" charset="0"/>
              <a:buChar char="•"/>
            </a:pPr>
            <a:r>
              <a:rPr lang="ru-RU" sz="2000" dirty="0"/>
              <a:t>Если потенциальный работодатель требует от вас денег - в виде взносов, оплаты каких-то странных услуг, покупки любых товаров - разворачивайтесь и отправляйтесь на поиски другого места: вас обманывают.</a:t>
            </a:r>
          </a:p>
        </p:txBody>
      </p:sp>
      <p:sp>
        <p:nvSpPr>
          <p:cNvPr id="3" name="Номер слайда 2"/>
          <p:cNvSpPr>
            <a:spLocks noGrp="1"/>
          </p:cNvSpPr>
          <p:nvPr>
            <p:ph type="sldNum" sz="quarter" idx="12"/>
          </p:nvPr>
        </p:nvSpPr>
        <p:spPr/>
        <p:txBody>
          <a:bodyPr/>
          <a:lstStyle/>
          <a:p>
            <a:fld id="{82148991-DA46-4A29-9A79-08D91B4C27C5}" type="slidenum">
              <a:rPr lang="ru-RU" smtClean="0"/>
              <a:t>17</a:t>
            </a:fld>
            <a:endParaRPr lang="ru-RU"/>
          </a:p>
        </p:txBody>
      </p:sp>
    </p:spTree>
    <p:extLst>
      <p:ext uri="{BB962C8B-B14F-4D97-AF65-F5344CB8AC3E}">
        <p14:creationId xmlns:p14="http://schemas.microsoft.com/office/powerpoint/2010/main" val="212894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18</a:t>
            </a:fld>
            <a:endParaRPr lang="ru-RU" dirty="0"/>
          </a:p>
        </p:txBody>
      </p:sp>
      <p:pic>
        <p:nvPicPr>
          <p:cNvPr id="1026"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81" y="255171"/>
            <a:ext cx="61912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63081" y="5474871"/>
            <a:ext cx="8568952" cy="830997"/>
          </a:xfrm>
          <a:prstGeom prst="rect">
            <a:avLst/>
          </a:prstGeom>
        </p:spPr>
        <p:txBody>
          <a:bodyPr wrap="square">
            <a:spAutoFit/>
          </a:bodyPr>
          <a:lstStyle/>
          <a:p>
            <a:pPr algn="ctr"/>
            <a:r>
              <a:rPr lang="ru-RU" sz="1200" dirty="0"/>
              <a:t>На собеседование вместе с вами пришла еще пара десятков человек, а сотрудники компании выглядят так, будто устроились только вчера? Для новой компании это вполне нормальная ситуация, а вот для компании, которая существует уже давно, это плохой знак. Большая текучка кадров, как правило, говорит о том, что условия работы не соответствуют предъявляемым </a:t>
            </a:r>
            <a:r>
              <a:rPr lang="ru-RU" sz="1200" dirty="0" smtClean="0"/>
              <a:t>требованиям.</a:t>
            </a:r>
            <a:endParaRPr lang="ru-RU" sz="1200" dirty="0"/>
          </a:p>
        </p:txBody>
      </p:sp>
      <p:sp>
        <p:nvSpPr>
          <p:cNvPr id="4" name="Прямоугольник 3"/>
          <p:cNvSpPr/>
          <p:nvPr/>
        </p:nvSpPr>
        <p:spPr>
          <a:xfrm>
            <a:off x="4267487" y="278835"/>
            <a:ext cx="4573688" cy="369332"/>
          </a:xfrm>
          <a:prstGeom prst="rect">
            <a:avLst/>
          </a:prstGeom>
        </p:spPr>
        <p:txBody>
          <a:bodyPr wrap="none">
            <a:spAutoFit/>
          </a:bodyPr>
          <a:lstStyle/>
          <a:p>
            <a:r>
              <a:rPr lang="ru-RU" b="1" dirty="0">
                <a:solidFill>
                  <a:srgbClr val="FF0000"/>
                </a:solidFill>
              </a:rPr>
              <a:t>В компании очень много новичков</a:t>
            </a:r>
          </a:p>
        </p:txBody>
      </p:sp>
    </p:spTree>
    <p:extLst>
      <p:ext uri="{BB962C8B-B14F-4D97-AF65-F5344CB8AC3E}">
        <p14:creationId xmlns:p14="http://schemas.microsoft.com/office/powerpoint/2010/main" val="359211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19</a:t>
            </a:fld>
            <a:endParaRPr lang="ru-RU"/>
          </a:p>
        </p:txBody>
      </p:sp>
      <p:pic>
        <p:nvPicPr>
          <p:cNvPr id="2050"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6191250"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112" y="5085184"/>
            <a:ext cx="8497351" cy="1077218"/>
          </a:xfrm>
          <a:prstGeom prst="rect">
            <a:avLst/>
          </a:prstGeom>
        </p:spPr>
        <p:txBody>
          <a:bodyPr wrap="square">
            <a:spAutoFit/>
          </a:bodyPr>
          <a:lstStyle/>
          <a:p>
            <a:pPr algn="ctr"/>
            <a:r>
              <a:rPr lang="ru-RU" sz="1600" dirty="0"/>
              <a:t>Если потенциальный начальник при вас спускает всех собак на подчиненных, стоит задаться несколькими вопросами. Во-первых, зачем он их держит? Во-вторых, все ли хорошо у такого человека с профессиональной этикой? И наконец, хотите ли вы, чтобы с вами вели себя так </a:t>
            </a:r>
            <a:r>
              <a:rPr lang="ru-RU" sz="1600" dirty="0" smtClean="0"/>
              <a:t>же.</a:t>
            </a:r>
            <a:endParaRPr lang="ru-RU" sz="1600" dirty="0"/>
          </a:p>
        </p:txBody>
      </p:sp>
      <p:sp>
        <p:nvSpPr>
          <p:cNvPr id="4" name="Прямоугольник 3"/>
          <p:cNvSpPr/>
          <p:nvPr/>
        </p:nvSpPr>
        <p:spPr>
          <a:xfrm>
            <a:off x="4283968" y="260648"/>
            <a:ext cx="4572000" cy="646331"/>
          </a:xfrm>
          <a:prstGeom prst="rect">
            <a:avLst/>
          </a:prstGeom>
        </p:spPr>
        <p:txBody>
          <a:bodyPr>
            <a:spAutoFit/>
          </a:bodyPr>
          <a:lstStyle/>
          <a:p>
            <a:pPr algn="ctr"/>
            <a:r>
              <a:rPr lang="ru-RU" b="1" dirty="0">
                <a:solidFill>
                  <a:srgbClr val="FF0000"/>
                </a:solidFill>
              </a:rPr>
              <a:t>Начальник при вас ругается на сотрудников</a:t>
            </a:r>
          </a:p>
        </p:txBody>
      </p:sp>
    </p:spTree>
    <p:extLst>
      <p:ext uri="{BB962C8B-B14F-4D97-AF65-F5344CB8AC3E}">
        <p14:creationId xmlns:p14="http://schemas.microsoft.com/office/powerpoint/2010/main" val="185977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38461"/>
            <a:ext cx="8280920" cy="1569660"/>
          </a:xfrm>
          <a:prstGeom prst="rect">
            <a:avLst/>
          </a:prstGeom>
          <a:solidFill>
            <a:srgbClr val="FAEAEC"/>
          </a:solidFill>
        </p:spPr>
        <p:txBody>
          <a:bodyPr wrap="square">
            <a:spAutoFit/>
          </a:bodyPr>
          <a:lstStyle/>
          <a:p>
            <a:pPr algn="ctr" fontAlgn="base"/>
            <a:r>
              <a:rPr lang="ru-RU" sz="1600" b="1" dirty="0" smtClean="0">
                <a:solidFill>
                  <a:srgbClr val="FF0000"/>
                </a:solidFill>
              </a:rPr>
              <a:t>Квалификации не хватает</a:t>
            </a:r>
          </a:p>
          <a:p>
            <a:pPr algn="ctr" fontAlgn="base"/>
            <a:r>
              <a:rPr lang="ru-RU" sz="1600" dirty="0" smtClean="0"/>
              <a:t>Опрос среди работодателей, руководителей компаний показал, что ситуация с квалифицированными кадрами в России непростая. Так, 46% работодателей говорят, что им не хватает квалифицированных профессионалов на редкие и новые позиции, а 38% заявляют, что квалифицированных кадров мало на рынке в целом и лишь 16% не заметили дефицита кадров, отметив, что их на рынке достаточно.</a:t>
            </a:r>
            <a:endParaRPr lang="ru-RU" sz="1600" dirty="0"/>
          </a:p>
        </p:txBody>
      </p:sp>
      <p:sp>
        <p:nvSpPr>
          <p:cNvPr id="3" name="Прямоугольник 2"/>
          <p:cNvSpPr/>
          <p:nvPr/>
        </p:nvSpPr>
        <p:spPr>
          <a:xfrm>
            <a:off x="323528" y="188640"/>
            <a:ext cx="8424936" cy="923330"/>
          </a:xfrm>
          <a:prstGeom prst="rect">
            <a:avLst/>
          </a:prstGeom>
          <a:solidFill>
            <a:schemeClr val="tx2">
              <a:lumMod val="10000"/>
              <a:lumOff val="90000"/>
            </a:schemeClr>
          </a:solidFill>
        </p:spPr>
        <p:txBody>
          <a:bodyPr wrap="square">
            <a:spAutoFit/>
          </a:bodyPr>
          <a:lstStyle/>
          <a:p>
            <a:pPr algn="ctr"/>
            <a:r>
              <a:rPr lang="ru-RU" b="1" dirty="0">
                <a:solidFill>
                  <a:srgbClr val="002060"/>
                </a:solidFill>
              </a:rPr>
              <a:t>На рынке труда сложилась парадоксальная ситуация. Компании не могут найти нужных кандидатов, а профессионалы не могут найти работу. </a:t>
            </a:r>
          </a:p>
        </p:txBody>
      </p:sp>
      <p:sp>
        <p:nvSpPr>
          <p:cNvPr id="4" name="Номер слайда 3"/>
          <p:cNvSpPr>
            <a:spLocks noGrp="1"/>
          </p:cNvSpPr>
          <p:nvPr>
            <p:ph type="sldNum" sz="quarter" idx="12"/>
          </p:nvPr>
        </p:nvSpPr>
        <p:spPr/>
        <p:txBody>
          <a:bodyPr/>
          <a:lstStyle/>
          <a:p>
            <a:fld id="{82148991-DA46-4A29-9A79-08D91B4C27C5}" type="slidenum">
              <a:rPr lang="ru-RU" smtClean="0"/>
              <a:t>2</a:t>
            </a:fld>
            <a:endParaRPr lang="ru-RU"/>
          </a:p>
        </p:txBody>
      </p:sp>
      <p:sp>
        <p:nvSpPr>
          <p:cNvPr id="5" name="Прямоугольник 4"/>
          <p:cNvSpPr/>
          <p:nvPr/>
        </p:nvSpPr>
        <p:spPr>
          <a:xfrm>
            <a:off x="467544" y="3356992"/>
            <a:ext cx="4572000" cy="1754326"/>
          </a:xfrm>
          <a:prstGeom prst="rect">
            <a:avLst/>
          </a:prstGeom>
          <a:solidFill>
            <a:schemeClr val="tx2">
              <a:lumMod val="10000"/>
              <a:lumOff val="90000"/>
            </a:schemeClr>
          </a:solidFill>
        </p:spPr>
        <p:txBody>
          <a:bodyPr>
            <a:spAutoFit/>
          </a:bodyPr>
          <a:lstStyle/>
          <a:p>
            <a:pPr algn="ctr" fontAlgn="base"/>
            <a:r>
              <a:rPr lang="ru-RU" b="1" dirty="0">
                <a:solidFill>
                  <a:srgbClr val="002060"/>
                </a:solidFill>
              </a:rPr>
              <a:t>Увеличивается спрос на профессионалов с опытом — для рабочих и инженерных специальностей. </a:t>
            </a:r>
            <a:r>
              <a:rPr lang="ru-RU" b="1" dirty="0" smtClean="0">
                <a:solidFill>
                  <a:srgbClr val="002060"/>
                </a:solidFill>
              </a:rPr>
              <a:t>Время </a:t>
            </a:r>
            <a:r>
              <a:rPr lang="ru-RU" b="1" dirty="0">
                <a:solidFill>
                  <a:srgbClr val="002060"/>
                </a:solidFill>
              </a:rPr>
              <a:t>поиска вакансий для трудоустройства увеличивается. </a:t>
            </a:r>
          </a:p>
        </p:txBody>
      </p:sp>
      <p:pic>
        <p:nvPicPr>
          <p:cNvPr id="6" name="Picture 2" descr="Ð¡Ð¾Ð±ÐµÑÐµÐ´Ð¾Ð²Ð°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059469"/>
            <a:ext cx="3179573" cy="329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410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20</a:t>
            </a:fld>
            <a:endParaRPr lang="ru-RU"/>
          </a:p>
        </p:txBody>
      </p:sp>
      <p:pic>
        <p:nvPicPr>
          <p:cNvPr id="3074"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6191250" cy="49720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5160690"/>
            <a:ext cx="8496944" cy="1200329"/>
          </a:xfrm>
          <a:prstGeom prst="rect">
            <a:avLst/>
          </a:prstGeom>
        </p:spPr>
        <p:txBody>
          <a:bodyPr wrap="square">
            <a:spAutoFit/>
          </a:bodyPr>
          <a:lstStyle/>
          <a:p>
            <a:pPr algn="ctr"/>
            <a:r>
              <a:rPr lang="ru-RU" dirty="0"/>
              <a:t>Максимально широкие формулировки и загадочные слова в описании вакансии говорят о том, что потенциальный работодатель сам не знает, чего от вас ждет и какие обязанности хочет возложить. А то, что он придумает «по ходу дела», может вам совсем не понравиться.</a:t>
            </a:r>
          </a:p>
        </p:txBody>
      </p:sp>
      <p:sp>
        <p:nvSpPr>
          <p:cNvPr id="4" name="Прямоугольник 3"/>
          <p:cNvSpPr/>
          <p:nvPr/>
        </p:nvSpPr>
        <p:spPr>
          <a:xfrm>
            <a:off x="5436096" y="548680"/>
            <a:ext cx="3456384" cy="646331"/>
          </a:xfrm>
          <a:prstGeom prst="rect">
            <a:avLst/>
          </a:prstGeom>
        </p:spPr>
        <p:txBody>
          <a:bodyPr wrap="square">
            <a:spAutoFit/>
          </a:bodyPr>
          <a:lstStyle/>
          <a:p>
            <a:pPr algn="ctr"/>
            <a:r>
              <a:rPr lang="ru-RU" b="1" dirty="0">
                <a:solidFill>
                  <a:srgbClr val="FF0000"/>
                </a:solidFill>
              </a:rPr>
              <a:t>Полномочия описаны очень расплывчато</a:t>
            </a:r>
          </a:p>
        </p:txBody>
      </p:sp>
    </p:spTree>
    <p:extLst>
      <p:ext uri="{BB962C8B-B14F-4D97-AF65-F5344CB8AC3E}">
        <p14:creationId xmlns:p14="http://schemas.microsoft.com/office/powerpoint/2010/main" val="1019943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21</a:t>
            </a:fld>
            <a:endParaRPr lang="ru-RU"/>
          </a:p>
        </p:txBody>
      </p:sp>
      <p:pic>
        <p:nvPicPr>
          <p:cNvPr id="4098"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3" y="978987"/>
            <a:ext cx="6191250" cy="40195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07704" y="332656"/>
            <a:ext cx="4572000" cy="646331"/>
          </a:xfrm>
          <a:prstGeom prst="rect">
            <a:avLst/>
          </a:prstGeom>
        </p:spPr>
        <p:txBody>
          <a:bodyPr>
            <a:spAutoFit/>
          </a:bodyPr>
          <a:lstStyle/>
          <a:p>
            <a:pPr algn="ctr"/>
            <a:r>
              <a:rPr lang="ru-RU" b="1" dirty="0">
                <a:solidFill>
                  <a:srgbClr val="FF0000"/>
                </a:solidFill>
              </a:rPr>
              <a:t>Собеседующий явно перехваливает свою компанию</a:t>
            </a:r>
          </a:p>
        </p:txBody>
      </p:sp>
      <p:sp>
        <p:nvSpPr>
          <p:cNvPr id="4" name="Прямоугольник 3"/>
          <p:cNvSpPr/>
          <p:nvPr/>
        </p:nvSpPr>
        <p:spPr>
          <a:xfrm>
            <a:off x="364290" y="4797152"/>
            <a:ext cx="8424936" cy="1200329"/>
          </a:xfrm>
          <a:prstGeom prst="rect">
            <a:avLst/>
          </a:prstGeom>
        </p:spPr>
        <p:txBody>
          <a:bodyPr wrap="square">
            <a:spAutoFit/>
          </a:bodyPr>
          <a:lstStyle/>
          <a:p>
            <a:pPr algn="ctr"/>
            <a:r>
              <a:rPr lang="ru-RU" dirty="0"/>
              <a:t>Если вас изо всех сил пытаются заманить на работу, обещая золотые горы и при этом не предъявляя особых требований, — это повод насторожиться. Нормальному работодателю невыгодно формировать у вас завышенные ожидания, чтобы вы потом не сбежали при первом же разочаровании.</a:t>
            </a:r>
          </a:p>
        </p:txBody>
      </p:sp>
    </p:spTree>
    <p:extLst>
      <p:ext uri="{BB962C8B-B14F-4D97-AF65-F5344CB8AC3E}">
        <p14:creationId xmlns:p14="http://schemas.microsoft.com/office/powerpoint/2010/main" val="743039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22</a:t>
            </a:fld>
            <a:endParaRPr lang="ru-RU"/>
          </a:p>
        </p:txBody>
      </p:sp>
      <p:pic>
        <p:nvPicPr>
          <p:cNvPr id="5122"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122" y="764704"/>
            <a:ext cx="6191250" cy="50101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337845"/>
            <a:ext cx="8568952" cy="369332"/>
          </a:xfrm>
          <a:prstGeom prst="rect">
            <a:avLst/>
          </a:prstGeom>
        </p:spPr>
        <p:txBody>
          <a:bodyPr wrap="square">
            <a:spAutoFit/>
          </a:bodyPr>
          <a:lstStyle/>
          <a:p>
            <a:pPr algn="ctr"/>
            <a:r>
              <a:rPr lang="ru-RU" b="1" dirty="0">
                <a:solidFill>
                  <a:srgbClr val="FF0000"/>
                </a:solidFill>
              </a:rPr>
              <a:t>Вакансия «висит» на рекрутинговых сайтах месяцами</a:t>
            </a:r>
          </a:p>
        </p:txBody>
      </p:sp>
      <p:sp>
        <p:nvSpPr>
          <p:cNvPr id="4" name="Прямоугольник 3"/>
          <p:cNvSpPr/>
          <p:nvPr/>
        </p:nvSpPr>
        <p:spPr>
          <a:xfrm>
            <a:off x="395536" y="5589240"/>
            <a:ext cx="8568952" cy="830997"/>
          </a:xfrm>
          <a:prstGeom prst="rect">
            <a:avLst/>
          </a:prstGeom>
        </p:spPr>
        <p:txBody>
          <a:bodyPr wrap="square">
            <a:spAutoFit/>
          </a:bodyPr>
          <a:lstStyle/>
          <a:p>
            <a:pPr algn="ctr"/>
            <a:r>
              <a:rPr lang="ru-RU" sz="1200" dirty="0"/>
              <a:t>«Висящие» вакансии — сигнал того, что зарплата и </a:t>
            </a:r>
            <a:r>
              <a:rPr lang="ru-RU" sz="1200" dirty="0" err="1"/>
              <a:t>соцпакет</a:t>
            </a:r>
            <a:r>
              <a:rPr lang="ru-RU" sz="1200" dirty="0"/>
              <a:t> не соответствуют предъявляемым к соискателям требованиям. Или же компания просто-напросто исследует таким образом рынок и на деле не нуждается в сотрудниках. Так или иначе, чтобы зря не терять времени, таких вакансий стоит избегать. Исключения можно сделать разве что для тех случаев, когда требуются очень узкие и редкие специалисты.</a:t>
            </a:r>
          </a:p>
        </p:txBody>
      </p:sp>
    </p:spTree>
    <p:extLst>
      <p:ext uri="{BB962C8B-B14F-4D97-AF65-F5344CB8AC3E}">
        <p14:creationId xmlns:p14="http://schemas.microsoft.com/office/powerpoint/2010/main" val="397098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23</a:t>
            </a:fld>
            <a:endParaRPr lang="ru-RU"/>
          </a:p>
        </p:txBody>
      </p:sp>
      <p:pic>
        <p:nvPicPr>
          <p:cNvPr id="6146"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191250" cy="46005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260648"/>
            <a:ext cx="4605748" cy="369332"/>
          </a:xfrm>
          <a:prstGeom prst="rect">
            <a:avLst/>
          </a:prstGeom>
        </p:spPr>
        <p:txBody>
          <a:bodyPr wrap="none">
            <a:spAutoFit/>
          </a:bodyPr>
          <a:lstStyle/>
          <a:p>
            <a:r>
              <a:rPr lang="ru-RU" b="1" dirty="0">
                <a:solidFill>
                  <a:srgbClr val="FF0000"/>
                </a:solidFill>
              </a:rPr>
              <a:t>Туманные карьерные перспективы</a:t>
            </a:r>
          </a:p>
        </p:txBody>
      </p:sp>
    </p:spTree>
    <p:extLst>
      <p:ext uri="{BB962C8B-B14F-4D97-AF65-F5344CB8AC3E}">
        <p14:creationId xmlns:p14="http://schemas.microsoft.com/office/powerpoint/2010/main" val="2258113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24</a:t>
            </a:fld>
            <a:endParaRPr lang="ru-RU"/>
          </a:p>
        </p:txBody>
      </p:sp>
      <p:pic>
        <p:nvPicPr>
          <p:cNvPr id="7170"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02838"/>
            <a:ext cx="6191250" cy="56007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233506"/>
            <a:ext cx="7272808" cy="369332"/>
          </a:xfrm>
          <a:prstGeom prst="rect">
            <a:avLst/>
          </a:prstGeom>
        </p:spPr>
        <p:txBody>
          <a:bodyPr wrap="square">
            <a:spAutoFit/>
          </a:bodyPr>
          <a:lstStyle/>
          <a:p>
            <a:pPr algn="ctr"/>
            <a:r>
              <a:rPr lang="ru-RU" b="1" dirty="0">
                <a:solidFill>
                  <a:srgbClr val="FF0000"/>
                </a:solidFill>
              </a:rPr>
              <a:t>Вас просят заплатить деньги за обучение</a:t>
            </a:r>
          </a:p>
        </p:txBody>
      </p:sp>
    </p:spTree>
    <p:extLst>
      <p:ext uri="{BB962C8B-B14F-4D97-AF65-F5344CB8AC3E}">
        <p14:creationId xmlns:p14="http://schemas.microsoft.com/office/powerpoint/2010/main" val="872243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25</a:t>
            </a:fld>
            <a:endParaRPr lang="ru-RU"/>
          </a:p>
        </p:txBody>
      </p:sp>
      <p:pic>
        <p:nvPicPr>
          <p:cNvPr id="8194"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20688"/>
            <a:ext cx="6191250" cy="51054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188640"/>
            <a:ext cx="7560840" cy="369332"/>
          </a:xfrm>
          <a:prstGeom prst="rect">
            <a:avLst/>
          </a:prstGeom>
        </p:spPr>
        <p:txBody>
          <a:bodyPr wrap="square">
            <a:spAutoFit/>
          </a:bodyPr>
          <a:lstStyle/>
          <a:p>
            <a:pPr algn="ctr"/>
            <a:r>
              <a:rPr lang="ru-RU" b="1" dirty="0">
                <a:solidFill>
                  <a:srgbClr val="FF0000"/>
                </a:solidFill>
              </a:rPr>
              <a:t>Сотрудники нелестно отзываются о своей работе</a:t>
            </a:r>
          </a:p>
        </p:txBody>
      </p:sp>
      <p:sp>
        <p:nvSpPr>
          <p:cNvPr id="4" name="Прямоугольник 3"/>
          <p:cNvSpPr/>
          <p:nvPr/>
        </p:nvSpPr>
        <p:spPr>
          <a:xfrm>
            <a:off x="146348" y="5726089"/>
            <a:ext cx="8746132" cy="646331"/>
          </a:xfrm>
          <a:prstGeom prst="rect">
            <a:avLst/>
          </a:prstGeom>
        </p:spPr>
        <p:txBody>
          <a:bodyPr wrap="square">
            <a:spAutoFit/>
          </a:bodyPr>
          <a:lstStyle/>
          <a:p>
            <a:pPr algn="ctr"/>
            <a:r>
              <a:rPr lang="ru-RU" sz="1200" dirty="0"/>
              <a:t>Самый верный способ получше узнать о компании, в которую вы собираетесь устроиться, — это пообщаться с ее сотрудниками в неформальной обстановке. Если их рассказы отличаются от описаний с рекрутинговых сайтов, причем не в лучшую сторону, стоит задуматься, нужна ли вам такая работа.</a:t>
            </a:r>
          </a:p>
        </p:txBody>
      </p:sp>
    </p:spTree>
    <p:extLst>
      <p:ext uri="{BB962C8B-B14F-4D97-AF65-F5344CB8AC3E}">
        <p14:creationId xmlns:p14="http://schemas.microsoft.com/office/powerpoint/2010/main" val="4173416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26</a:t>
            </a:fld>
            <a:endParaRPr lang="ru-RU"/>
          </a:p>
        </p:txBody>
      </p:sp>
      <p:pic>
        <p:nvPicPr>
          <p:cNvPr id="9218"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64704"/>
            <a:ext cx="6191250" cy="52959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219998"/>
            <a:ext cx="5032147" cy="369332"/>
          </a:xfrm>
          <a:prstGeom prst="rect">
            <a:avLst/>
          </a:prstGeom>
        </p:spPr>
        <p:txBody>
          <a:bodyPr wrap="none">
            <a:spAutoFit/>
          </a:bodyPr>
          <a:lstStyle/>
          <a:p>
            <a:r>
              <a:rPr lang="ru-RU" b="1" dirty="0">
                <a:solidFill>
                  <a:srgbClr val="FF0000"/>
                </a:solidFill>
              </a:rPr>
              <a:t>Сотрудники явно не любят начальство</a:t>
            </a:r>
          </a:p>
        </p:txBody>
      </p:sp>
    </p:spTree>
    <p:extLst>
      <p:ext uri="{BB962C8B-B14F-4D97-AF65-F5344CB8AC3E}">
        <p14:creationId xmlns:p14="http://schemas.microsoft.com/office/powerpoint/2010/main" val="2551349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27</a:t>
            </a:fld>
            <a:endParaRPr lang="ru-RU"/>
          </a:p>
        </p:txBody>
      </p:sp>
      <p:pic>
        <p:nvPicPr>
          <p:cNvPr id="10242" name="Picture 2" descr="10 вещей, которые должны насторожить вас при устройстве на рабо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191250" cy="37623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4" y="332656"/>
            <a:ext cx="4342856" cy="369332"/>
          </a:xfrm>
          <a:prstGeom prst="rect">
            <a:avLst/>
          </a:prstGeom>
        </p:spPr>
        <p:txBody>
          <a:bodyPr wrap="none">
            <a:spAutoFit/>
          </a:bodyPr>
          <a:lstStyle/>
          <a:p>
            <a:r>
              <a:rPr lang="ru-RU" b="1" dirty="0">
                <a:solidFill>
                  <a:srgbClr val="FF0000"/>
                </a:solidFill>
              </a:rPr>
              <a:t>Гнетущая атмосфера в компании</a:t>
            </a:r>
          </a:p>
        </p:txBody>
      </p:sp>
      <p:sp>
        <p:nvSpPr>
          <p:cNvPr id="4" name="Прямоугольник 3"/>
          <p:cNvSpPr/>
          <p:nvPr/>
        </p:nvSpPr>
        <p:spPr>
          <a:xfrm>
            <a:off x="179512" y="5319168"/>
            <a:ext cx="8568952" cy="738664"/>
          </a:xfrm>
          <a:prstGeom prst="rect">
            <a:avLst/>
          </a:prstGeom>
        </p:spPr>
        <p:txBody>
          <a:bodyPr wrap="square">
            <a:spAutoFit/>
          </a:bodyPr>
          <a:lstStyle/>
          <a:p>
            <a:pPr algn="ctr"/>
            <a:r>
              <a:rPr lang="ru-RU" sz="1400" dirty="0"/>
              <a:t>По пути в кабинет, где будет проводиться собеседование, присмотритесь внимательнее к людям, которых вы видите вокруг. Спустя какое-то время вы можете оказаться на их месте. Если такая перспектива вас скорее пугает, от такой работы лучше отказаться.</a:t>
            </a:r>
          </a:p>
        </p:txBody>
      </p:sp>
    </p:spTree>
    <p:extLst>
      <p:ext uri="{BB962C8B-B14F-4D97-AF65-F5344CB8AC3E}">
        <p14:creationId xmlns:p14="http://schemas.microsoft.com/office/powerpoint/2010/main" val="2459217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225392"/>
            <a:ext cx="4615366" cy="461665"/>
          </a:xfrm>
          <a:prstGeom prst="rect">
            <a:avLst/>
          </a:prstGeom>
        </p:spPr>
        <p:txBody>
          <a:bodyPr wrap="none">
            <a:spAutoFit/>
          </a:bodyPr>
          <a:lstStyle/>
          <a:p>
            <a:r>
              <a:rPr lang="ru-RU" sz="2400" b="1" dirty="0" smtClean="0">
                <a:solidFill>
                  <a:srgbClr val="FF0000"/>
                </a:solidFill>
              </a:rPr>
              <a:t>Ловушки  </a:t>
            </a:r>
            <a:r>
              <a:rPr lang="ru-RU" sz="2400" b="1" dirty="0">
                <a:solidFill>
                  <a:srgbClr val="FF0000"/>
                </a:solidFill>
              </a:rPr>
              <a:t>для соискателей</a:t>
            </a:r>
          </a:p>
        </p:txBody>
      </p:sp>
      <p:sp>
        <p:nvSpPr>
          <p:cNvPr id="7" name="Прямоугольник с двумя скругленными противолежащими углами 6"/>
          <p:cNvSpPr/>
          <p:nvPr/>
        </p:nvSpPr>
        <p:spPr>
          <a:xfrm>
            <a:off x="349694" y="2780928"/>
            <a:ext cx="8496944" cy="2016224"/>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solidFill>
                  <a:srgbClr val="002060"/>
                </a:solidFill>
              </a:rPr>
              <a:t>Прием на работу с </a:t>
            </a:r>
            <a:r>
              <a:rPr lang="ru-RU" b="1" dirty="0">
                <a:solidFill>
                  <a:srgbClr val="002060"/>
                </a:solidFill>
              </a:rPr>
              <a:t>зарплатой, в которой учтены все возможные и невозможные премии и надбавки</a:t>
            </a:r>
            <a:r>
              <a:rPr lang="ru-RU" dirty="0">
                <a:solidFill>
                  <a:srgbClr val="002060"/>
                </a:solidFill>
              </a:rPr>
              <a:t>. Какой подвох? Реальная зарплата оказывается значительно ниже обещанной, т.к. премиальные выплачивается раз в квартал или при 100% выполнении установленной нереальной нормы, и т.п. А случается так, что, даже отработав у работодателя несколько лет, работники премию и надбавки не получали вообще ни разу.</a:t>
            </a:r>
          </a:p>
        </p:txBody>
      </p:sp>
      <p:sp>
        <p:nvSpPr>
          <p:cNvPr id="8" name="Прямоугольник с двумя скругленными противолежащими углами 7"/>
          <p:cNvSpPr/>
          <p:nvPr/>
        </p:nvSpPr>
        <p:spPr>
          <a:xfrm>
            <a:off x="354156" y="4941168"/>
            <a:ext cx="8496944" cy="1368152"/>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rgbClr val="002060"/>
                </a:solidFill>
              </a:rPr>
              <a:t>«Чёрный» </a:t>
            </a:r>
            <a:r>
              <a:rPr lang="ru-RU" b="1" dirty="0" err="1">
                <a:solidFill>
                  <a:srgbClr val="002060"/>
                </a:solidFill>
              </a:rPr>
              <a:t>найм</a:t>
            </a:r>
            <a:r>
              <a:rPr lang="ru-RU" dirty="0">
                <a:solidFill>
                  <a:srgbClr val="002060"/>
                </a:solidFill>
              </a:rPr>
              <a:t>. Под предлогом «испытательного срока» труд кандидата на вакантную должность используют в своих целях и даже без оформления трудовых отношений. А по истечении нескольких месяцев, ошарашивают работника фразой: «Вы нам не подходите».</a:t>
            </a:r>
          </a:p>
        </p:txBody>
      </p:sp>
      <p:sp>
        <p:nvSpPr>
          <p:cNvPr id="10" name="Прямоугольник с двумя скругленными противолежащими углами 9"/>
          <p:cNvSpPr/>
          <p:nvPr/>
        </p:nvSpPr>
        <p:spPr>
          <a:xfrm>
            <a:off x="326955" y="805677"/>
            <a:ext cx="8496944" cy="1759227"/>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rgbClr val="002060"/>
                </a:solidFill>
              </a:rPr>
              <a:t>Тестовые испытания. </a:t>
            </a:r>
            <a:r>
              <a:rPr lang="ru-RU" dirty="0">
                <a:solidFill>
                  <a:srgbClr val="002060"/>
                </a:solidFill>
              </a:rPr>
              <a:t>Очень распространенный способ бесплатного использования труда. Соискателю предлагается пройти предварительное испытание, суть которого заключается в выполнении определенного рода работы (например, перевода) за обозначенное время. И конечно, выполнение данного испытательного задания не оплачивается.</a:t>
            </a:r>
          </a:p>
        </p:txBody>
      </p:sp>
      <p:sp>
        <p:nvSpPr>
          <p:cNvPr id="3" name="Номер слайда 2"/>
          <p:cNvSpPr>
            <a:spLocks noGrp="1"/>
          </p:cNvSpPr>
          <p:nvPr>
            <p:ph type="sldNum" sz="quarter" idx="12"/>
          </p:nvPr>
        </p:nvSpPr>
        <p:spPr/>
        <p:txBody>
          <a:bodyPr/>
          <a:lstStyle/>
          <a:p>
            <a:fld id="{82148991-DA46-4A29-9A79-08D91B4C27C5}" type="slidenum">
              <a:rPr lang="ru-RU" smtClean="0"/>
              <a:t>28</a:t>
            </a:fld>
            <a:endParaRPr lang="ru-RU"/>
          </a:p>
        </p:txBody>
      </p:sp>
    </p:spTree>
    <p:extLst>
      <p:ext uri="{BB962C8B-B14F-4D97-AF65-F5344CB8AC3E}">
        <p14:creationId xmlns:p14="http://schemas.microsoft.com/office/powerpoint/2010/main" val="39875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6791" y="116632"/>
            <a:ext cx="4615366" cy="461665"/>
          </a:xfrm>
          <a:prstGeom prst="rect">
            <a:avLst/>
          </a:prstGeom>
        </p:spPr>
        <p:txBody>
          <a:bodyPr wrap="none">
            <a:spAutoFit/>
          </a:bodyPr>
          <a:lstStyle/>
          <a:p>
            <a:r>
              <a:rPr lang="ru-RU" sz="2400" b="1" dirty="0" smtClean="0">
                <a:solidFill>
                  <a:srgbClr val="FF0000"/>
                </a:solidFill>
              </a:rPr>
              <a:t>Ловушки  </a:t>
            </a:r>
            <a:r>
              <a:rPr lang="ru-RU" sz="2400" b="1" dirty="0">
                <a:solidFill>
                  <a:srgbClr val="FF0000"/>
                </a:solidFill>
              </a:rPr>
              <a:t>для соискателей</a:t>
            </a:r>
          </a:p>
        </p:txBody>
      </p:sp>
      <p:sp>
        <p:nvSpPr>
          <p:cNvPr id="6" name="Прямоугольник с двумя скругленными противолежащими углами 5"/>
          <p:cNvSpPr/>
          <p:nvPr/>
        </p:nvSpPr>
        <p:spPr>
          <a:xfrm>
            <a:off x="275636" y="4437112"/>
            <a:ext cx="8496944" cy="797727"/>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Платное обучение</a:t>
            </a:r>
            <a:endParaRPr lang="ru-RU" dirty="0">
              <a:solidFill>
                <a:srgbClr val="002060"/>
              </a:solidFill>
            </a:endParaRPr>
          </a:p>
        </p:txBody>
      </p:sp>
      <p:sp>
        <p:nvSpPr>
          <p:cNvPr id="7" name="Прямоугольник с двумя скругленными противолежащими углами 6"/>
          <p:cNvSpPr/>
          <p:nvPr/>
        </p:nvSpPr>
        <p:spPr>
          <a:xfrm>
            <a:off x="299977" y="1628800"/>
            <a:ext cx="8496944" cy="797727"/>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Приобретение товара (формы для работы)</a:t>
            </a:r>
            <a:endParaRPr lang="ru-RU" dirty="0">
              <a:solidFill>
                <a:srgbClr val="002060"/>
              </a:solidFill>
            </a:endParaRPr>
          </a:p>
        </p:txBody>
      </p:sp>
      <p:sp>
        <p:nvSpPr>
          <p:cNvPr id="8" name="Прямоугольник с двумя скругленными противолежащими углами 7"/>
          <p:cNvSpPr/>
          <p:nvPr/>
        </p:nvSpPr>
        <p:spPr>
          <a:xfrm>
            <a:off x="299977" y="2595938"/>
            <a:ext cx="8496944" cy="797727"/>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«Серая» </a:t>
            </a:r>
            <a:r>
              <a:rPr lang="ru-RU" b="1" dirty="0">
                <a:solidFill>
                  <a:srgbClr val="002060"/>
                </a:solidFill>
              </a:rPr>
              <a:t>зарплата</a:t>
            </a:r>
          </a:p>
        </p:txBody>
      </p:sp>
      <p:sp>
        <p:nvSpPr>
          <p:cNvPr id="9" name="Прямоугольник с двумя скругленными противолежащими углами 8"/>
          <p:cNvSpPr/>
          <p:nvPr/>
        </p:nvSpPr>
        <p:spPr>
          <a:xfrm>
            <a:off x="299977" y="3501008"/>
            <a:ext cx="8496944" cy="797727"/>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b="1" dirty="0">
                <a:solidFill>
                  <a:srgbClr val="002060"/>
                </a:solidFill>
              </a:rPr>
              <a:t>«Трудоустройство с гарантией</a:t>
            </a:r>
            <a:r>
              <a:rPr lang="ru-RU" b="1" dirty="0" smtClean="0">
                <a:solidFill>
                  <a:srgbClr val="002060"/>
                </a:solidFill>
              </a:rPr>
              <a:t>»</a:t>
            </a:r>
            <a:endParaRPr lang="ru-RU" dirty="0">
              <a:solidFill>
                <a:srgbClr val="002060"/>
              </a:solidFill>
            </a:endParaRPr>
          </a:p>
          <a:p>
            <a:pPr algn="ctr"/>
            <a:endParaRPr lang="ru-RU" b="1" dirty="0">
              <a:solidFill>
                <a:srgbClr val="002060"/>
              </a:solidFill>
            </a:endParaRPr>
          </a:p>
        </p:txBody>
      </p:sp>
      <p:sp>
        <p:nvSpPr>
          <p:cNvPr id="10" name="Прямоугольник с двумя скругленными противолежащими углами 9"/>
          <p:cNvSpPr/>
          <p:nvPr/>
        </p:nvSpPr>
        <p:spPr>
          <a:xfrm>
            <a:off x="299977" y="692696"/>
            <a:ext cx="8496944" cy="797727"/>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dirty="0" smtClean="0">
              <a:solidFill>
                <a:srgbClr val="002060"/>
              </a:solidFill>
            </a:endParaRPr>
          </a:p>
          <a:p>
            <a:pPr lvl="0" algn="ctr"/>
            <a:r>
              <a:rPr lang="ru-RU" b="1" dirty="0">
                <a:solidFill>
                  <a:srgbClr val="002060"/>
                </a:solidFill>
              </a:rPr>
              <a:t>О</a:t>
            </a:r>
            <a:r>
              <a:rPr lang="ru-RU" b="1" dirty="0" smtClean="0">
                <a:solidFill>
                  <a:srgbClr val="002060"/>
                </a:solidFill>
              </a:rPr>
              <a:t>бещают </a:t>
            </a:r>
            <a:r>
              <a:rPr lang="ru-RU" b="1" dirty="0">
                <a:solidFill>
                  <a:srgbClr val="002060"/>
                </a:solidFill>
              </a:rPr>
              <a:t>большую зарплату, не предъявляя практически никаких </a:t>
            </a:r>
            <a:r>
              <a:rPr lang="ru-RU" b="1" dirty="0" smtClean="0">
                <a:solidFill>
                  <a:srgbClr val="002060"/>
                </a:solidFill>
              </a:rPr>
              <a:t>требований </a:t>
            </a:r>
            <a:endParaRPr lang="ru-RU" b="1" dirty="0">
              <a:solidFill>
                <a:srgbClr val="002060"/>
              </a:solidFill>
            </a:endParaRPr>
          </a:p>
          <a:p>
            <a:pPr algn="ctr"/>
            <a:endParaRPr lang="ru-RU" dirty="0">
              <a:solidFill>
                <a:srgbClr val="002060"/>
              </a:solidFill>
            </a:endParaRPr>
          </a:p>
        </p:txBody>
      </p:sp>
      <p:sp>
        <p:nvSpPr>
          <p:cNvPr id="12" name="Прямоугольник с двумя скругленными противолежащими углами 11"/>
          <p:cNvSpPr/>
          <p:nvPr/>
        </p:nvSpPr>
        <p:spPr>
          <a:xfrm>
            <a:off x="275636" y="5373216"/>
            <a:ext cx="8496944" cy="1008112"/>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2060"/>
              </a:solidFill>
            </a:endParaRPr>
          </a:p>
          <a:p>
            <a:pPr algn="ctr"/>
            <a:r>
              <a:rPr lang="ru-RU" b="1" dirty="0" smtClean="0">
                <a:solidFill>
                  <a:srgbClr val="002060"/>
                </a:solidFill>
              </a:rPr>
              <a:t>Плата </a:t>
            </a:r>
            <a:r>
              <a:rPr lang="ru-RU" b="1" dirty="0">
                <a:solidFill>
                  <a:srgbClr val="002060"/>
                </a:solidFill>
              </a:rPr>
              <a:t>за оформление документов</a:t>
            </a:r>
          </a:p>
          <a:p>
            <a:pPr algn="ctr"/>
            <a:r>
              <a:rPr lang="ru-RU" sz="1200" dirty="0">
                <a:solidFill>
                  <a:srgbClr val="002060"/>
                </a:solidFill>
              </a:rPr>
              <a:t>Если в ответ на ваше резюме приходит запрос от иностранного работодателя, не спешите радоваться. Не исключено, что в ходе обсуждения условий с вас стребуют сумму в евро или долларах на оформление визы  (или же на другую фиктивную услугу).</a:t>
            </a:r>
          </a:p>
          <a:p>
            <a:pPr algn="ctr"/>
            <a:endParaRPr lang="ru-RU" dirty="0">
              <a:solidFill>
                <a:srgbClr val="002060"/>
              </a:solidFill>
            </a:endParaRPr>
          </a:p>
        </p:txBody>
      </p:sp>
      <p:sp>
        <p:nvSpPr>
          <p:cNvPr id="3" name="Номер слайда 2"/>
          <p:cNvSpPr>
            <a:spLocks noGrp="1"/>
          </p:cNvSpPr>
          <p:nvPr>
            <p:ph type="sldNum" sz="quarter" idx="12"/>
          </p:nvPr>
        </p:nvSpPr>
        <p:spPr/>
        <p:txBody>
          <a:bodyPr/>
          <a:lstStyle/>
          <a:p>
            <a:fld id="{82148991-DA46-4A29-9A79-08D91B4C27C5}" type="slidenum">
              <a:rPr lang="ru-RU" smtClean="0"/>
              <a:t>29</a:t>
            </a:fld>
            <a:endParaRPr lang="ru-RU"/>
          </a:p>
        </p:txBody>
      </p:sp>
    </p:spTree>
    <p:extLst>
      <p:ext uri="{BB962C8B-B14F-4D97-AF65-F5344CB8AC3E}">
        <p14:creationId xmlns:p14="http://schemas.microsoft.com/office/powerpoint/2010/main" val="9573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3</a:t>
            </a:fld>
            <a:endParaRPr lang="ru-RU"/>
          </a:p>
        </p:txBody>
      </p:sp>
      <p:sp>
        <p:nvSpPr>
          <p:cNvPr id="3" name="Прямоугольник 2"/>
          <p:cNvSpPr/>
          <p:nvPr/>
        </p:nvSpPr>
        <p:spPr>
          <a:xfrm>
            <a:off x="319362" y="260648"/>
            <a:ext cx="8573117" cy="1200329"/>
          </a:xfrm>
          <a:prstGeom prst="rect">
            <a:avLst/>
          </a:prstGeom>
        </p:spPr>
        <p:txBody>
          <a:bodyPr wrap="square">
            <a:spAutoFit/>
          </a:bodyPr>
          <a:lstStyle/>
          <a:p>
            <a:pPr algn="ctr"/>
            <a:r>
              <a:rPr lang="ru-RU" sz="1200" dirty="0">
                <a:latin typeface="+mj-lt"/>
              </a:rPr>
              <a:t>Рынок труда превратился в рынок соискателя — теперь уже он диктует свои требования, в то время как безработица находится на рекордно низком уровне, снижаясь уже второй год подряд.</a:t>
            </a:r>
          </a:p>
          <a:p>
            <a:pPr algn="ctr"/>
            <a:r>
              <a:rPr lang="ru-RU" sz="1200" dirty="0">
                <a:latin typeface="+mj-lt"/>
              </a:rPr>
              <a:t>14 декабря президент отметил, что уровень безработицы в России составил всего 2,9%: «Такого никогда не было в истории России. Это очень хороший интегрированный показатель состояния экономики».</a:t>
            </a:r>
          </a:p>
          <a:p>
            <a:pPr algn="ctr"/>
            <a:r>
              <a:rPr lang="ru-RU" sz="1200" dirty="0">
                <a:latin typeface="+mj-lt"/>
              </a:rPr>
              <a:t>Действительно, рядовому россиянину стало намного проще найти работу, это правда. Но вот на экономике сохраняющийся дефицит кадров начал сказываться не лучшим образом, уверяют </a:t>
            </a:r>
            <a:r>
              <a:rPr lang="ru-RU" sz="1200" dirty="0" smtClean="0">
                <a:latin typeface="+mj-lt"/>
              </a:rPr>
              <a:t>экономисты.</a:t>
            </a:r>
            <a:endParaRPr lang="ru-RU" sz="1200" b="0" i="0" dirty="0">
              <a:effectLst/>
              <a:latin typeface="+mj-lt"/>
            </a:endParaRPr>
          </a:p>
        </p:txBody>
      </p:sp>
      <p:sp>
        <p:nvSpPr>
          <p:cNvPr id="4" name="Прямоугольник 3"/>
          <p:cNvSpPr/>
          <p:nvPr/>
        </p:nvSpPr>
        <p:spPr>
          <a:xfrm>
            <a:off x="319362" y="1460977"/>
            <a:ext cx="8429102" cy="307777"/>
          </a:xfrm>
          <a:prstGeom prst="rect">
            <a:avLst/>
          </a:prstGeom>
        </p:spPr>
        <p:txBody>
          <a:bodyPr wrap="square">
            <a:spAutoFit/>
          </a:bodyPr>
          <a:lstStyle/>
          <a:p>
            <a:pPr algn="ctr" fontAlgn="base"/>
            <a:r>
              <a:rPr lang="ru-RU" sz="1400" b="1" dirty="0">
                <a:solidFill>
                  <a:srgbClr val="FF0000"/>
                </a:solidFill>
              </a:rPr>
              <a:t>Почему возник дефицит кадров в России</a:t>
            </a:r>
            <a:endParaRPr lang="ru-RU" sz="1400" b="1" i="0" dirty="0">
              <a:solidFill>
                <a:srgbClr val="FF0000"/>
              </a:solidFill>
              <a:effectLst/>
            </a:endParaRPr>
          </a:p>
        </p:txBody>
      </p:sp>
      <p:sp>
        <p:nvSpPr>
          <p:cNvPr id="5" name="Прямоугольник 4"/>
          <p:cNvSpPr/>
          <p:nvPr/>
        </p:nvSpPr>
        <p:spPr>
          <a:xfrm>
            <a:off x="340295" y="1778512"/>
            <a:ext cx="8552184" cy="2893100"/>
          </a:xfrm>
          <a:prstGeom prst="rect">
            <a:avLst/>
          </a:prstGeom>
        </p:spPr>
        <p:txBody>
          <a:bodyPr wrap="square">
            <a:spAutoFit/>
          </a:bodyPr>
          <a:lstStyle/>
          <a:p>
            <a:pPr algn="just" fontAlgn="base">
              <a:buFont typeface="Arial" panose="020B0604020202020204" pitchFamily="34" charset="0"/>
              <a:buChar char="•"/>
            </a:pPr>
            <a:r>
              <a:rPr lang="ru-RU" sz="1400" dirty="0">
                <a:solidFill>
                  <a:srgbClr val="000000"/>
                </a:solidFill>
              </a:rPr>
              <a:t>пандемия </a:t>
            </a:r>
            <a:r>
              <a:rPr lang="ru-RU" sz="1400" dirty="0" err="1">
                <a:solidFill>
                  <a:srgbClr val="000000"/>
                </a:solidFill>
              </a:rPr>
              <a:t>коронавируса</a:t>
            </a:r>
            <a:r>
              <a:rPr lang="ru-RU" sz="1400" dirty="0">
                <a:solidFill>
                  <a:srgbClr val="000000"/>
                </a:solidFill>
              </a:rPr>
              <a:t> 2020–2021 годов повысила </a:t>
            </a:r>
            <a:r>
              <a:rPr lang="ru-RU" sz="1400" b="1" dirty="0">
                <a:solidFill>
                  <a:srgbClr val="000000"/>
                </a:solidFill>
              </a:rPr>
              <a:t>смертность</a:t>
            </a:r>
            <a:r>
              <a:rPr lang="ru-RU" sz="1400" dirty="0">
                <a:solidFill>
                  <a:srgbClr val="000000"/>
                </a:solidFill>
              </a:rPr>
              <a:t>, в том числе среди трудоспособного населения, и дала толчок развитию различным сервисам доставки, которые перетянули на себя часть кадров;</a:t>
            </a:r>
          </a:p>
          <a:p>
            <a:pPr algn="just" fontAlgn="base">
              <a:buFont typeface="Arial" panose="020B0604020202020204" pitchFamily="34" charset="0"/>
              <a:buChar char="•"/>
            </a:pPr>
            <a:r>
              <a:rPr lang="ru-RU" sz="1400" dirty="0">
                <a:solidFill>
                  <a:srgbClr val="000000"/>
                </a:solidFill>
              </a:rPr>
              <a:t>вначале </a:t>
            </a:r>
            <a:r>
              <a:rPr lang="ru-RU" sz="1400" dirty="0" err="1">
                <a:solidFill>
                  <a:srgbClr val="000000"/>
                </a:solidFill>
              </a:rPr>
              <a:t>пандемийные</a:t>
            </a:r>
            <a:r>
              <a:rPr lang="ru-RU" sz="1400" dirty="0">
                <a:solidFill>
                  <a:srgbClr val="000000"/>
                </a:solidFill>
              </a:rPr>
              <a:t> ограничения, а потом санкции и ослабление рубля сделали Россию менее привлекательной страной для заработков, что вызвало </a:t>
            </a:r>
            <a:r>
              <a:rPr lang="ru-RU" sz="1400" b="1" dirty="0">
                <a:solidFill>
                  <a:srgbClr val="000000"/>
                </a:solidFill>
              </a:rPr>
              <a:t>отток трудовых мигрантов</a:t>
            </a:r>
            <a:r>
              <a:rPr lang="ru-RU" sz="1400" dirty="0">
                <a:solidFill>
                  <a:srgbClr val="000000"/>
                </a:solidFill>
              </a:rPr>
              <a:t>;</a:t>
            </a:r>
          </a:p>
          <a:p>
            <a:pPr algn="just" fontAlgn="base">
              <a:buFont typeface="Arial" panose="020B0604020202020204" pitchFamily="34" charset="0"/>
              <a:buChar char="•"/>
            </a:pPr>
            <a:r>
              <a:rPr lang="ru-RU" sz="1400" dirty="0">
                <a:solidFill>
                  <a:srgbClr val="000000"/>
                </a:solidFill>
              </a:rPr>
              <a:t>расширение </a:t>
            </a:r>
            <a:r>
              <a:rPr lang="ru-RU" sz="1400" dirty="0" err="1">
                <a:solidFill>
                  <a:srgbClr val="000000"/>
                </a:solidFill>
              </a:rPr>
              <a:t>импортозамещения</a:t>
            </a:r>
            <a:r>
              <a:rPr lang="ru-RU" sz="1400" dirty="0">
                <a:solidFill>
                  <a:srgbClr val="000000"/>
                </a:solidFill>
              </a:rPr>
              <a:t> и усиление ВПК (военно-промышленного комплекса) значительно увеличили количество задач и создали </a:t>
            </a:r>
            <a:r>
              <a:rPr lang="ru-RU" sz="1400" b="1" dirty="0">
                <a:solidFill>
                  <a:srgbClr val="000000"/>
                </a:solidFill>
              </a:rPr>
              <a:t>новые рабочие места</a:t>
            </a:r>
            <a:r>
              <a:rPr lang="ru-RU" sz="1400" dirty="0">
                <a:solidFill>
                  <a:srgbClr val="000000"/>
                </a:solidFill>
              </a:rPr>
              <a:t> (</a:t>
            </a:r>
            <a:r>
              <a:rPr lang="ru-RU" sz="1400" u="sng" dirty="0">
                <a:solidFill>
                  <a:srgbClr val="000099"/>
                </a:solidFill>
              </a:rPr>
              <a:t>около 500 000</a:t>
            </a:r>
            <a:r>
              <a:rPr lang="ru-RU" sz="1400" dirty="0">
                <a:solidFill>
                  <a:srgbClr val="000000"/>
                </a:solidFill>
              </a:rPr>
              <a:t> только в оборонной промышленности);</a:t>
            </a:r>
          </a:p>
          <a:p>
            <a:pPr algn="just" fontAlgn="base">
              <a:buFont typeface="Arial" panose="020B0604020202020204" pitchFamily="34" charset="0"/>
              <a:buChar char="•"/>
            </a:pPr>
            <a:r>
              <a:rPr lang="ru-RU" sz="1400" dirty="0">
                <a:solidFill>
                  <a:srgbClr val="000000"/>
                </a:solidFill>
              </a:rPr>
              <a:t>несколько сотен тысяч мужчин ушли на </a:t>
            </a:r>
            <a:r>
              <a:rPr lang="ru-RU" sz="1400" b="1" dirty="0">
                <a:solidFill>
                  <a:srgbClr val="000000"/>
                </a:solidFill>
              </a:rPr>
              <a:t>специальную военную операцию</a:t>
            </a:r>
            <a:r>
              <a:rPr lang="ru-RU" sz="1400" dirty="0">
                <a:solidFill>
                  <a:srgbClr val="000000"/>
                </a:solidFill>
              </a:rPr>
              <a:t> и теперь трудоустроены в Минобороны. Их ставки на гражданке частично освободились.</a:t>
            </a:r>
          </a:p>
          <a:p>
            <a:pPr algn="just" fontAlgn="base">
              <a:buFont typeface="Arial" panose="020B0604020202020204" pitchFamily="34" charset="0"/>
              <a:buChar char="•"/>
            </a:pPr>
            <a:r>
              <a:rPr lang="ru-RU" sz="1400" dirty="0">
                <a:solidFill>
                  <a:srgbClr val="000000"/>
                </a:solidFill>
              </a:rPr>
              <a:t>ещё несколько сотен тысяч россиян, преимущественно молодых, </a:t>
            </a:r>
            <a:r>
              <a:rPr lang="ru-RU" sz="1400" b="1" dirty="0">
                <a:solidFill>
                  <a:srgbClr val="000000"/>
                </a:solidFill>
              </a:rPr>
              <a:t>эмигрировали</a:t>
            </a:r>
            <a:r>
              <a:rPr lang="ru-RU" sz="1400" dirty="0">
                <a:solidFill>
                  <a:srgbClr val="000000"/>
                </a:solidFill>
              </a:rPr>
              <a:t> в 2022–2023 году. Среди них высока доля IT-специалистов, которых сейчас так не хватает для модернизации экономики.</a:t>
            </a:r>
            <a:endParaRPr lang="ru-RU" sz="1400" b="0" i="0" dirty="0">
              <a:solidFill>
                <a:srgbClr val="000000"/>
              </a:solidFill>
              <a:effectLst/>
            </a:endParaRPr>
          </a:p>
        </p:txBody>
      </p:sp>
      <p:sp>
        <p:nvSpPr>
          <p:cNvPr id="6" name="Прямоугольник 5"/>
          <p:cNvSpPr/>
          <p:nvPr/>
        </p:nvSpPr>
        <p:spPr>
          <a:xfrm>
            <a:off x="611559" y="4966839"/>
            <a:ext cx="8280920" cy="646331"/>
          </a:xfrm>
          <a:prstGeom prst="rect">
            <a:avLst/>
          </a:prstGeom>
        </p:spPr>
        <p:txBody>
          <a:bodyPr wrap="square">
            <a:spAutoFit/>
          </a:bodyPr>
          <a:lstStyle/>
          <a:p>
            <a:pPr algn="ctr"/>
            <a:r>
              <a:rPr lang="ru-RU" sz="1200" dirty="0">
                <a:solidFill>
                  <a:srgbClr val="000000"/>
                </a:solidFill>
              </a:rPr>
              <a:t>Но все эти факторы, по словам сотрудника Лаборатории исследований рынка труда НИУ ВШЭ Павла Травкина, меркнут перед главной и основной проблемой — </a:t>
            </a:r>
            <a:r>
              <a:rPr lang="ru-RU" sz="1200" b="1" dirty="0">
                <a:solidFill>
                  <a:srgbClr val="000000"/>
                </a:solidFill>
              </a:rPr>
              <a:t>демографической ямой 1990-х</a:t>
            </a:r>
            <a:r>
              <a:rPr lang="ru-RU" sz="1200" dirty="0">
                <a:solidFill>
                  <a:srgbClr val="000000"/>
                </a:solidFill>
              </a:rPr>
              <a:t>, с последствиями которой рынок труда столкнулся именно сейчас.</a:t>
            </a:r>
            <a:endParaRPr lang="ru-RU" sz="1200" dirty="0"/>
          </a:p>
        </p:txBody>
      </p:sp>
    </p:spTree>
    <p:extLst>
      <p:ext uri="{BB962C8B-B14F-4D97-AF65-F5344CB8AC3E}">
        <p14:creationId xmlns:p14="http://schemas.microsoft.com/office/powerpoint/2010/main" val="287092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295109" y="404664"/>
            <a:ext cx="8496944" cy="1759227"/>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rgbClr val="002060"/>
                </a:solidFill>
              </a:rPr>
              <a:t>Производство (упаковка) вами каких-то вещей на дому, которые вы предварительно сами </a:t>
            </a:r>
            <a:r>
              <a:rPr lang="ru-RU" b="1" dirty="0" smtClean="0">
                <a:solidFill>
                  <a:srgbClr val="002060"/>
                </a:solidFill>
              </a:rPr>
              <a:t>купили</a:t>
            </a:r>
            <a:endParaRPr lang="ru-RU" dirty="0">
              <a:solidFill>
                <a:srgbClr val="002060"/>
              </a:solidFill>
            </a:endParaRPr>
          </a:p>
        </p:txBody>
      </p:sp>
      <p:sp>
        <p:nvSpPr>
          <p:cNvPr id="3" name="Прямоугольник с двумя скругленными противолежащими углами 2"/>
          <p:cNvSpPr/>
          <p:nvPr/>
        </p:nvSpPr>
        <p:spPr>
          <a:xfrm>
            <a:off x="290037" y="2420888"/>
            <a:ext cx="8496944" cy="684076"/>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rgbClr val="002060"/>
                </a:solidFill>
              </a:rPr>
              <a:t>Оформление на вас новой карты "для зарплаты"</a:t>
            </a:r>
            <a:endParaRPr lang="ru-RU" dirty="0">
              <a:solidFill>
                <a:srgbClr val="002060"/>
              </a:solidFill>
            </a:endParaRPr>
          </a:p>
        </p:txBody>
      </p:sp>
      <p:sp>
        <p:nvSpPr>
          <p:cNvPr id="4" name="Прямоугольник с двумя скругленными противолежащими углами 3"/>
          <p:cNvSpPr/>
          <p:nvPr/>
        </p:nvSpPr>
        <p:spPr>
          <a:xfrm>
            <a:off x="307076" y="3356992"/>
            <a:ext cx="8496944" cy="684076"/>
          </a:xfrm>
          <a:prstGeom prst="round2DiagRect">
            <a:avLst/>
          </a:prstGeom>
          <a:solidFill>
            <a:schemeClr val="accent3">
              <a:lumMod val="40000"/>
              <a:lumOff val="6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rgbClr val="002060"/>
                </a:solidFill>
              </a:rPr>
              <a:t>Страховка от неправильного выполнения работы</a:t>
            </a:r>
            <a:endParaRPr lang="ru-RU" dirty="0">
              <a:solidFill>
                <a:srgbClr val="002060"/>
              </a:solidFill>
            </a:endParaRPr>
          </a:p>
        </p:txBody>
      </p:sp>
      <p:sp>
        <p:nvSpPr>
          <p:cNvPr id="5" name="Номер слайда 4"/>
          <p:cNvSpPr>
            <a:spLocks noGrp="1"/>
          </p:cNvSpPr>
          <p:nvPr>
            <p:ph type="sldNum" sz="quarter" idx="12"/>
          </p:nvPr>
        </p:nvSpPr>
        <p:spPr/>
        <p:txBody>
          <a:bodyPr/>
          <a:lstStyle/>
          <a:p>
            <a:fld id="{82148991-DA46-4A29-9A79-08D91B4C27C5}" type="slidenum">
              <a:rPr lang="ru-RU" smtClean="0"/>
              <a:t>30</a:t>
            </a:fld>
            <a:endParaRPr lang="ru-RU"/>
          </a:p>
        </p:txBody>
      </p:sp>
    </p:spTree>
    <p:extLst>
      <p:ext uri="{BB962C8B-B14F-4D97-AF65-F5344CB8AC3E}">
        <p14:creationId xmlns:p14="http://schemas.microsoft.com/office/powerpoint/2010/main" val="8458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332656"/>
            <a:ext cx="7560840" cy="400110"/>
          </a:xfrm>
          <a:prstGeom prst="rect">
            <a:avLst/>
          </a:prstGeom>
        </p:spPr>
        <p:txBody>
          <a:bodyPr wrap="square">
            <a:spAutoFit/>
          </a:bodyPr>
          <a:lstStyle/>
          <a:p>
            <a:pPr algn="ctr"/>
            <a:r>
              <a:rPr lang="ru-RU" sz="2000" b="1" dirty="0">
                <a:solidFill>
                  <a:srgbClr val="FF0000"/>
                </a:solidFill>
              </a:rPr>
              <a:t>ПОИСК </a:t>
            </a:r>
            <a:r>
              <a:rPr lang="ru-RU" sz="2000" b="1" dirty="0" smtClean="0">
                <a:solidFill>
                  <a:srgbClr val="FF0000"/>
                </a:solidFill>
              </a:rPr>
              <a:t>  РАБОТЫ     ЧЕРЕЗ   ИНТЕРНЕТ</a:t>
            </a:r>
            <a:endParaRPr lang="ru-RU" sz="2000" dirty="0">
              <a:solidFill>
                <a:srgbClr val="FF0000"/>
              </a:solidFill>
            </a:endParaRPr>
          </a:p>
        </p:txBody>
      </p:sp>
      <p:graphicFrame>
        <p:nvGraphicFramePr>
          <p:cNvPr id="3" name="Схема 2"/>
          <p:cNvGraphicFramePr/>
          <p:nvPr>
            <p:extLst>
              <p:ext uri="{D42A27DB-BD31-4B8C-83A1-F6EECF244321}">
                <p14:modId xmlns:p14="http://schemas.microsoft.com/office/powerpoint/2010/main" val="820320042"/>
              </p:ext>
            </p:extLst>
          </p:nvPr>
        </p:nvGraphicFramePr>
        <p:xfrm>
          <a:off x="300809" y="1196752"/>
          <a:ext cx="835292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00809" y="705788"/>
            <a:ext cx="7200800" cy="369332"/>
          </a:xfrm>
          <a:prstGeom prst="rect">
            <a:avLst/>
          </a:prstGeom>
        </p:spPr>
        <p:txBody>
          <a:bodyPr wrap="square">
            <a:spAutoFit/>
          </a:bodyPr>
          <a:lstStyle/>
          <a:p>
            <a:r>
              <a:rPr lang="ru-RU" dirty="0" smtClean="0">
                <a:solidFill>
                  <a:srgbClr val="002060"/>
                </a:solidFill>
              </a:rPr>
              <a:t>Поиск работы через Интернет хорош потому, что:</a:t>
            </a:r>
            <a:endParaRPr lang="ru-RU" dirty="0">
              <a:solidFill>
                <a:srgbClr val="002060"/>
              </a:solidFill>
            </a:endParaRPr>
          </a:p>
        </p:txBody>
      </p:sp>
      <p:pic>
        <p:nvPicPr>
          <p:cNvPr id="6" name="Picture 2" descr="&amp;ncy;&amp;ocy;&amp;rcy;&amp;mcy;&amp;acy;&amp;lcy;&amp;softcy;&amp;ncy;&amp;ycy;&amp;iecy; &amp;scy;&amp;acy;&amp;jcy;&amp;tcy;&amp;ycy; &amp;dcy;&amp;lcy;&amp;yacy; &amp;pcy;&amp;ocy;&amp;icy;&amp;scy;&amp;kcy;&amp;ucy; &amp;rcy;&amp;acy;&amp;bcy;&amp;ocy;&amp;tcy;&amp;ycy;"/>
          <p:cNvPicPr>
            <a:picLocks noChangeAspect="1" noChangeArrowheads="1"/>
          </p:cNvPicPr>
          <p:nvPr/>
        </p:nvPicPr>
        <p:blipFill rotWithShape="1">
          <a:blip r:embed="rId7">
            <a:extLst>
              <a:ext uri="{28A0092B-C50C-407E-A947-70E740481C1C}">
                <a14:useLocalDpi xmlns:a14="http://schemas.microsoft.com/office/drawing/2010/main" val="0"/>
              </a:ext>
            </a:extLst>
          </a:blip>
          <a:srcRect l="8829" t="12714" r="20640" b="22633"/>
          <a:stretch/>
        </p:blipFill>
        <p:spPr bwMode="auto">
          <a:xfrm>
            <a:off x="2699792" y="4797152"/>
            <a:ext cx="3029609" cy="163361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82148991-DA46-4A29-9A79-08D91B4C27C5}" type="slidenum">
              <a:rPr lang="ru-RU" smtClean="0"/>
              <a:t>31</a:t>
            </a:fld>
            <a:endParaRPr lang="ru-RU"/>
          </a:p>
        </p:txBody>
      </p:sp>
    </p:spTree>
    <p:extLst>
      <p:ext uri="{BB962C8B-B14F-4D97-AF65-F5344CB8AC3E}">
        <p14:creationId xmlns:p14="http://schemas.microsoft.com/office/powerpoint/2010/main" val="4040961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3416320"/>
          </a:xfrm>
          <a:prstGeom prst="rect">
            <a:avLst/>
          </a:prstGeom>
        </p:spPr>
        <p:txBody>
          <a:bodyPr wrap="square">
            <a:spAutoFit/>
          </a:bodyPr>
          <a:lstStyle/>
          <a:p>
            <a:pPr algn="just"/>
            <a:r>
              <a:rPr lang="ru-RU" dirty="0"/>
              <a:t>Информацию о поиске нового места работы здесь, можно представить следующим образом:</a:t>
            </a:r>
          </a:p>
          <a:p>
            <a:r>
              <a:rPr lang="ru-RU" dirty="0"/>
              <a:t>• сайты, которые </a:t>
            </a:r>
            <a:r>
              <a:rPr lang="ru-RU" b="1" dirty="0"/>
              <a:t>организованы от лица крупных центров занятости </a:t>
            </a:r>
            <a:r>
              <a:rPr lang="ru-RU" dirty="0"/>
              <a:t>(как правило, кадровых агентств), которые предлагают информацию о трудоустройстве для своих потенциальных клиентов.</a:t>
            </a:r>
          </a:p>
          <a:p>
            <a:r>
              <a:rPr lang="ru-RU" dirty="0"/>
              <a:t>• сайты, которые </a:t>
            </a:r>
            <a:r>
              <a:rPr lang="ru-RU" b="1" dirty="0"/>
              <a:t>организованы – организациями</a:t>
            </a:r>
            <a:r>
              <a:rPr lang="ru-RU" dirty="0"/>
              <a:t>, предлагающими свои услуги по размещению информации о трудоустройстве тем центрам занятости и конкретным работодателям, которые по каким – либо причинам не располагают самостоятельным представительством в Интернет.</a:t>
            </a:r>
          </a:p>
          <a:p>
            <a:r>
              <a:rPr lang="ru-RU" dirty="0"/>
              <a:t>• сайты, которые </a:t>
            </a:r>
            <a:r>
              <a:rPr lang="ru-RU" b="1" dirty="0"/>
              <a:t>позволяют каждому гражданину опубликовать информацию </a:t>
            </a:r>
            <a:r>
              <a:rPr lang="ru-RU" dirty="0"/>
              <a:t>о своих профессиональных качествах в надежде найти более приемлемый вариант нового места работы</a:t>
            </a:r>
          </a:p>
        </p:txBody>
      </p:sp>
      <p:sp>
        <p:nvSpPr>
          <p:cNvPr id="3" name="Номер слайда 2"/>
          <p:cNvSpPr>
            <a:spLocks noGrp="1"/>
          </p:cNvSpPr>
          <p:nvPr>
            <p:ph type="sldNum" sz="quarter" idx="12"/>
          </p:nvPr>
        </p:nvSpPr>
        <p:spPr/>
        <p:txBody>
          <a:bodyPr/>
          <a:lstStyle/>
          <a:p>
            <a:fld id="{82148991-DA46-4A29-9A79-08D91B4C27C5}" type="slidenum">
              <a:rPr lang="ru-RU" smtClean="0"/>
              <a:t>32</a:t>
            </a:fld>
            <a:endParaRPr lang="ru-RU"/>
          </a:p>
        </p:txBody>
      </p:sp>
    </p:spTree>
    <p:extLst>
      <p:ext uri="{BB962C8B-B14F-4D97-AF65-F5344CB8AC3E}">
        <p14:creationId xmlns:p14="http://schemas.microsoft.com/office/powerpoint/2010/main" val="3325482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97449"/>
            <a:ext cx="8708708" cy="6032421"/>
          </a:xfrm>
          <a:prstGeom prst="rect">
            <a:avLst/>
          </a:prstGeom>
        </p:spPr>
        <p:txBody>
          <a:bodyPr wrap="square">
            <a:spAutoFit/>
          </a:bodyPr>
          <a:lstStyle/>
          <a:p>
            <a:pPr algn="ctr"/>
            <a:r>
              <a:rPr lang="ru-RU" b="1" dirty="0" smtClean="0">
                <a:solidFill>
                  <a:srgbClr val="FF0000"/>
                </a:solidFill>
              </a:rPr>
              <a:t>Подбор вакансий с популярных сайтов поиска работы</a:t>
            </a:r>
          </a:p>
          <a:p>
            <a:endParaRPr lang="ru-RU" sz="1600" b="1" dirty="0" smtClean="0">
              <a:solidFill>
                <a:srgbClr val="002060"/>
              </a:solidFill>
            </a:endParaRPr>
          </a:p>
          <a:p>
            <a:r>
              <a:rPr lang="ru-RU" sz="1600" b="1" dirty="0" smtClean="0">
                <a:solidFill>
                  <a:srgbClr val="002060"/>
                </a:solidFill>
              </a:rPr>
              <a:t>Категория: сайты для всероссийской аудитории</a:t>
            </a:r>
            <a:endParaRPr lang="ru-RU" sz="1600" dirty="0" smtClean="0">
              <a:solidFill>
                <a:srgbClr val="002060"/>
              </a:solidFill>
            </a:endParaRPr>
          </a:p>
          <a:p>
            <a:r>
              <a:rPr lang="en-US" dirty="0" smtClean="0"/>
              <a:t>Hr.ru (</a:t>
            </a:r>
            <a:r>
              <a:rPr lang="ru-RU" dirty="0" smtClean="0"/>
              <a:t>самый популярный сайт поиска работы в России) </a:t>
            </a:r>
          </a:p>
          <a:p>
            <a:pPr algn="just"/>
            <a:r>
              <a:rPr lang="ru-RU" sz="1200" dirty="0" smtClean="0"/>
              <a:t>Безусловный лидер по сетевому поиску работы. С каждым днем возрастает количество зарегистрированных пользователей, которых на данный момент более 25 миллионов человек. Пройдя регистрацию на этом сайте, вы получите возможность отправки резюме на самые свежие вакансии, а также доступ к интересным статьям и прочим проектам сайта.</a:t>
            </a:r>
          </a:p>
          <a:p>
            <a:r>
              <a:rPr lang="en-US" dirty="0" err="1" smtClean="0"/>
              <a:t>hh.Ru</a:t>
            </a:r>
            <a:r>
              <a:rPr lang="ru-RU" dirty="0" smtClean="0"/>
              <a:t>     </a:t>
            </a:r>
            <a:r>
              <a:rPr lang="en-US" dirty="0"/>
              <a:t>Headhunter: </a:t>
            </a:r>
            <a:r>
              <a:rPr lang="ru-RU" dirty="0"/>
              <a:t>поиск работы </a:t>
            </a:r>
          </a:p>
          <a:p>
            <a:r>
              <a:rPr lang="en-US" dirty="0" smtClean="0"/>
              <a:t>Rabota.ru</a:t>
            </a:r>
            <a:endParaRPr lang="ru-RU" dirty="0" smtClean="0"/>
          </a:p>
          <a:p>
            <a:r>
              <a:rPr lang="ru-RU" sz="1200" dirty="0" smtClean="0"/>
              <a:t>На этом портале зарегистрировано более 7 миллионов пользователей. Кроме стандартных вакансий, есть интересный раздел «Стажировки». В нем размещены вакансии для людей без опыта работы.</a:t>
            </a:r>
            <a:r>
              <a:rPr lang="en-US" dirty="0" smtClean="0"/>
              <a:t/>
            </a:r>
            <a:br>
              <a:rPr lang="en-US" dirty="0" smtClean="0"/>
            </a:br>
            <a:r>
              <a:rPr lang="en-US" dirty="0" smtClean="0"/>
              <a:t>Job.ru</a:t>
            </a:r>
            <a:endParaRPr lang="ru-RU" dirty="0" smtClean="0"/>
          </a:p>
          <a:p>
            <a:r>
              <a:rPr lang="ru-RU" sz="1200" dirty="0" smtClean="0"/>
              <a:t>Удобный интерфейс сайта позволит быстро добавить резюме, а также найти интересующую работу с помощью фильтров. А поиск по карте позволит увидеть, есть ли в пределах вашей транспортной доступности открытая вакансия.</a:t>
            </a:r>
            <a:r>
              <a:rPr lang="en-US" dirty="0" smtClean="0"/>
              <a:t/>
            </a:r>
            <a:br>
              <a:rPr lang="en-US" dirty="0" smtClean="0"/>
            </a:br>
            <a:r>
              <a:rPr lang="en-US" dirty="0" smtClean="0"/>
              <a:t>Superjob.ru</a:t>
            </a:r>
            <a:endParaRPr lang="ru-RU" dirty="0" smtClean="0"/>
          </a:p>
          <a:p>
            <a:r>
              <a:rPr lang="ru-RU" sz="1200" dirty="0" smtClean="0"/>
              <a:t>Сервис предоставляет статистику о количестве приглашений на собеседование от работодателей, которые поместили вакансии на сайте. Ежемесячно их количество превышает один миллион раз.</a:t>
            </a:r>
            <a:r>
              <a:rPr lang="en-US" dirty="0" smtClean="0"/>
              <a:t/>
            </a:r>
            <a:br>
              <a:rPr lang="en-US" dirty="0" smtClean="0"/>
            </a:br>
            <a:r>
              <a:rPr lang="en-US" dirty="0" smtClean="0"/>
              <a:t>Zarplata.ru</a:t>
            </a:r>
            <a:endParaRPr lang="ru-RU" dirty="0" smtClean="0"/>
          </a:p>
          <a:p>
            <a:r>
              <a:rPr lang="ru-RU" sz="1200" dirty="0" smtClean="0"/>
              <a:t>Ежедневно работодатели добавляют более одной тысячи актуальных предложений. Кроме того, стоит отметить интересный раздел с фотографиями условий будущей работы.</a:t>
            </a:r>
            <a:r>
              <a:rPr lang="en-US" dirty="0" smtClean="0"/>
              <a:t/>
            </a:r>
            <a:br>
              <a:rPr lang="en-US" dirty="0" smtClean="0"/>
            </a:br>
            <a:r>
              <a:rPr lang="en-US" dirty="0" smtClean="0"/>
              <a:t>Trud.com</a:t>
            </a:r>
            <a:r>
              <a:rPr lang="ru-RU" dirty="0" smtClean="0"/>
              <a:t>			</a:t>
            </a:r>
            <a:r>
              <a:rPr lang="en-US" dirty="0" smtClean="0"/>
              <a:t>Vakant.ru</a:t>
            </a:r>
            <a:br>
              <a:rPr lang="en-US" dirty="0" smtClean="0"/>
            </a:br>
            <a:r>
              <a:rPr lang="en-US" dirty="0" smtClean="0"/>
              <a:t>Rosrabota.ru</a:t>
            </a:r>
            <a:r>
              <a:rPr lang="ru-RU" dirty="0" smtClean="0"/>
              <a:t>			</a:t>
            </a:r>
            <a:r>
              <a:rPr lang="en-US" dirty="0" smtClean="0"/>
              <a:t>Careerist.ru</a:t>
            </a:r>
            <a:br>
              <a:rPr lang="en-US" dirty="0" smtClean="0"/>
            </a:br>
            <a:r>
              <a:rPr lang="en-US" dirty="0" smtClean="0"/>
              <a:t>Domkadrov.ru</a:t>
            </a:r>
            <a:r>
              <a:rPr lang="ru-RU" dirty="0" smtClean="0"/>
              <a:t>			</a:t>
            </a:r>
            <a:r>
              <a:rPr lang="en-US" dirty="0" smtClean="0"/>
              <a:t>Joblab.ru</a:t>
            </a:r>
            <a:br>
              <a:rPr lang="en-US" dirty="0" smtClean="0"/>
            </a:br>
            <a:r>
              <a:rPr lang="en-US" dirty="0" smtClean="0"/>
              <a:t>Hotwork.ru</a:t>
            </a:r>
            <a:r>
              <a:rPr lang="ru-RU" dirty="0" smtClean="0"/>
              <a:t>			</a:t>
            </a:r>
            <a:r>
              <a:rPr lang="en-US" dirty="0" smtClean="0"/>
              <a:t>Jobsmarket.ru</a:t>
            </a:r>
            <a:endParaRPr lang="en-US" dirty="0"/>
          </a:p>
        </p:txBody>
      </p:sp>
      <p:sp>
        <p:nvSpPr>
          <p:cNvPr id="3" name="Номер слайда 2"/>
          <p:cNvSpPr>
            <a:spLocks noGrp="1"/>
          </p:cNvSpPr>
          <p:nvPr>
            <p:ph type="sldNum" sz="quarter" idx="12"/>
          </p:nvPr>
        </p:nvSpPr>
        <p:spPr/>
        <p:txBody>
          <a:bodyPr/>
          <a:lstStyle/>
          <a:p>
            <a:fld id="{82148991-DA46-4A29-9A79-08D91B4C27C5}" type="slidenum">
              <a:rPr lang="ru-RU" smtClean="0"/>
              <a:t>33</a:t>
            </a:fld>
            <a:endParaRPr lang="ru-RU"/>
          </a:p>
        </p:txBody>
      </p:sp>
    </p:spTree>
    <p:extLst>
      <p:ext uri="{BB962C8B-B14F-4D97-AF65-F5344CB8AC3E}">
        <p14:creationId xmlns:p14="http://schemas.microsoft.com/office/powerpoint/2010/main" val="1896239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1754326"/>
          </a:xfrm>
          <a:prstGeom prst="rect">
            <a:avLst/>
          </a:prstGeom>
        </p:spPr>
        <p:txBody>
          <a:bodyPr wrap="square">
            <a:spAutoFit/>
          </a:bodyPr>
          <a:lstStyle/>
          <a:p>
            <a:r>
              <a:rPr lang="ru-RU" b="1" dirty="0" smtClean="0">
                <a:solidFill>
                  <a:srgbClr val="002060"/>
                </a:solidFill>
              </a:rPr>
              <a:t>Категория: поиск работы на биржах объявлений</a:t>
            </a:r>
            <a:endParaRPr lang="ru-RU" dirty="0" smtClean="0">
              <a:solidFill>
                <a:srgbClr val="002060"/>
              </a:solidFill>
            </a:endParaRPr>
          </a:p>
          <a:p>
            <a:r>
              <a:rPr lang="ru-RU" dirty="0" smtClean="0"/>
              <a:t> </a:t>
            </a:r>
            <a:r>
              <a:rPr lang="en-US" dirty="0" smtClean="0"/>
              <a:t>Avito.ru</a:t>
            </a:r>
            <a:br>
              <a:rPr lang="en-US" dirty="0" smtClean="0"/>
            </a:br>
            <a:r>
              <a:rPr lang="en-US" dirty="0" smtClean="0"/>
              <a:t>Adiso.ru</a:t>
            </a:r>
            <a:br>
              <a:rPr lang="en-US" dirty="0" smtClean="0"/>
            </a:br>
            <a:r>
              <a:rPr lang="en-US" dirty="0" smtClean="0"/>
              <a:t>Doski.ru</a:t>
            </a:r>
            <a:br>
              <a:rPr lang="en-US" dirty="0" smtClean="0"/>
            </a:br>
            <a:r>
              <a:rPr lang="en-US" dirty="0" smtClean="0"/>
              <a:t>Esalle.ru</a:t>
            </a:r>
            <a:br>
              <a:rPr lang="en-US" dirty="0" smtClean="0"/>
            </a:br>
            <a:r>
              <a:rPr lang="ru-RU" dirty="0" err="1" smtClean="0"/>
              <a:t>Деловойрынок.рф</a:t>
            </a:r>
            <a:endParaRPr lang="ru-RU" dirty="0"/>
          </a:p>
        </p:txBody>
      </p:sp>
      <p:sp>
        <p:nvSpPr>
          <p:cNvPr id="3" name="Прямоугольник 2"/>
          <p:cNvSpPr/>
          <p:nvPr/>
        </p:nvSpPr>
        <p:spPr>
          <a:xfrm>
            <a:off x="186814" y="2204864"/>
            <a:ext cx="8777674" cy="3970318"/>
          </a:xfrm>
          <a:prstGeom prst="rect">
            <a:avLst/>
          </a:prstGeom>
        </p:spPr>
        <p:txBody>
          <a:bodyPr wrap="square">
            <a:spAutoFit/>
          </a:bodyPr>
          <a:lstStyle/>
          <a:p>
            <a:r>
              <a:rPr lang="ru-RU" b="1" dirty="0" smtClean="0">
                <a:solidFill>
                  <a:srgbClr val="002060"/>
                </a:solidFill>
              </a:rPr>
              <a:t>К популярным сайтам для поиска удаленной работы относятся:</a:t>
            </a:r>
            <a:endParaRPr lang="ru-RU" dirty="0" smtClean="0">
              <a:solidFill>
                <a:srgbClr val="002060"/>
              </a:solidFill>
            </a:endParaRPr>
          </a:p>
          <a:p>
            <a:r>
              <a:rPr lang="ru-RU" b="1" dirty="0" smtClean="0">
                <a:solidFill>
                  <a:srgbClr val="002060"/>
                </a:solidFill>
              </a:rPr>
              <a:t>Российские:</a:t>
            </a:r>
            <a:r>
              <a:rPr lang="ru-RU" dirty="0" smtClean="0">
                <a:solidFill>
                  <a:srgbClr val="002060"/>
                </a:solidFill>
              </a:rPr>
              <a:t/>
            </a:r>
            <a:br>
              <a:rPr lang="ru-RU" dirty="0" smtClean="0">
                <a:solidFill>
                  <a:srgbClr val="002060"/>
                </a:solidFill>
              </a:rPr>
            </a:br>
            <a:r>
              <a:rPr lang="ru-RU" dirty="0" smtClean="0"/>
              <a:t>1. </a:t>
            </a:r>
            <a:r>
              <a:rPr lang="en-US" dirty="0" smtClean="0"/>
              <a:t>Fl.ru</a:t>
            </a:r>
            <a:br>
              <a:rPr lang="en-US" dirty="0" smtClean="0"/>
            </a:br>
            <a:r>
              <a:rPr lang="en-US" dirty="0" smtClean="0"/>
              <a:t>2. Freelance.ru</a:t>
            </a:r>
            <a:br>
              <a:rPr lang="en-US" dirty="0" smtClean="0"/>
            </a:br>
            <a:r>
              <a:rPr lang="en-US" dirty="0" smtClean="0"/>
              <a:t>3. Prohq.ru</a:t>
            </a:r>
            <a:br>
              <a:rPr lang="en-US" dirty="0" smtClean="0"/>
            </a:br>
            <a:r>
              <a:rPr lang="en-US" dirty="0" smtClean="0"/>
              <a:t>4. Weblancer.net</a:t>
            </a:r>
            <a:br>
              <a:rPr lang="en-US" dirty="0" smtClean="0"/>
            </a:br>
            <a:r>
              <a:rPr lang="en-US" dirty="0" smtClean="0"/>
              <a:t>5. Freelancejob.ru</a:t>
            </a:r>
          </a:p>
          <a:p>
            <a:r>
              <a:rPr lang="ru-RU" b="1" dirty="0" smtClean="0">
                <a:solidFill>
                  <a:srgbClr val="002060"/>
                </a:solidFill>
              </a:rPr>
              <a:t>Зарубежные:</a:t>
            </a:r>
            <a:r>
              <a:rPr lang="ru-RU" dirty="0" smtClean="0"/>
              <a:t/>
            </a:r>
            <a:br>
              <a:rPr lang="ru-RU" dirty="0" smtClean="0"/>
            </a:br>
            <a:r>
              <a:rPr lang="ru-RU" dirty="0" smtClean="0"/>
              <a:t>1. </a:t>
            </a:r>
            <a:r>
              <a:rPr lang="en-US" dirty="0" smtClean="0"/>
              <a:t>UpWork.com</a:t>
            </a:r>
            <a:br>
              <a:rPr lang="en-US" dirty="0" smtClean="0"/>
            </a:br>
            <a:r>
              <a:rPr lang="en-US" dirty="0" smtClean="0"/>
              <a:t>2. Freelancer.com</a:t>
            </a:r>
            <a:br>
              <a:rPr lang="en-US" dirty="0" smtClean="0"/>
            </a:br>
            <a:r>
              <a:rPr lang="en-US" dirty="0" smtClean="0"/>
              <a:t>3. Viadeo.com</a:t>
            </a:r>
            <a:br>
              <a:rPr lang="en-US" dirty="0" smtClean="0"/>
            </a:br>
            <a:r>
              <a:rPr lang="en-US" dirty="0" smtClean="0"/>
              <a:t>4. LinkedIn.com</a:t>
            </a:r>
            <a:br>
              <a:rPr lang="en-US" dirty="0" smtClean="0"/>
            </a:br>
            <a:r>
              <a:rPr lang="en-US" dirty="0" smtClean="0"/>
              <a:t>5. Hopework.eu</a:t>
            </a:r>
            <a:br>
              <a:rPr lang="en-US" dirty="0" smtClean="0"/>
            </a:br>
            <a:r>
              <a:rPr lang="en-US" dirty="0" smtClean="0"/>
              <a:t>6. Flexjobs.com</a:t>
            </a:r>
            <a:endParaRPr lang="en-US" dirty="0"/>
          </a:p>
        </p:txBody>
      </p:sp>
      <p:sp>
        <p:nvSpPr>
          <p:cNvPr id="4" name="Номер слайда 3"/>
          <p:cNvSpPr>
            <a:spLocks noGrp="1"/>
          </p:cNvSpPr>
          <p:nvPr>
            <p:ph type="sldNum" sz="quarter" idx="12"/>
          </p:nvPr>
        </p:nvSpPr>
        <p:spPr/>
        <p:txBody>
          <a:bodyPr/>
          <a:lstStyle/>
          <a:p>
            <a:fld id="{82148991-DA46-4A29-9A79-08D91B4C27C5}" type="slidenum">
              <a:rPr lang="ru-RU" smtClean="0"/>
              <a:t>34</a:t>
            </a:fld>
            <a:endParaRPr lang="ru-RU"/>
          </a:p>
        </p:txBody>
      </p:sp>
    </p:spTree>
    <p:extLst>
      <p:ext uri="{BB962C8B-B14F-4D97-AF65-F5344CB8AC3E}">
        <p14:creationId xmlns:p14="http://schemas.microsoft.com/office/powerpoint/2010/main" val="2536919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3127779" cy="369332"/>
          </a:xfrm>
          <a:prstGeom prst="rect">
            <a:avLst/>
          </a:prstGeom>
        </p:spPr>
        <p:txBody>
          <a:bodyPr wrap="none">
            <a:spAutoFit/>
          </a:bodyPr>
          <a:lstStyle/>
          <a:p>
            <a:r>
              <a:rPr lang="en-US" dirty="0"/>
              <a:t>http://www.zankhakasia.ru/</a:t>
            </a:r>
            <a:endParaRPr lang="ru-R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60" t="10668" r="7173" b="4700"/>
          <a:stretch/>
        </p:blipFill>
        <p:spPr bwMode="auto">
          <a:xfrm>
            <a:off x="323528" y="980727"/>
            <a:ext cx="4464496" cy="3565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514" y="1556792"/>
            <a:ext cx="351039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82148991-DA46-4A29-9A79-08D91B4C27C5}" type="slidenum">
              <a:rPr lang="ru-RU" smtClean="0"/>
              <a:t>35</a:t>
            </a:fld>
            <a:endParaRPr lang="ru-RU"/>
          </a:p>
        </p:txBody>
      </p:sp>
    </p:spTree>
    <p:extLst>
      <p:ext uri="{BB962C8B-B14F-4D97-AF65-F5344CB8AC3E}">
        <p14:creationId xmlns:p14="http://schemas.microsoft.com/office/powerpoint/2010/main" val="2285906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923330"/>
          </a:xfrm>
          <a:prstGeom prst="rect">
            <a:avLst/>
          </a:prstGeom>
        </p:spPr>
        <p:txBody>
          <a:bodyPr wrap="square">
            <a:spAutoFit/>
          </a:bodyPr>
          <a:lstStyle/>
          <a:p>
            <a:pPr algn="ctr"/>
            <a:r>
              <a:rPr lang="ru-RU" dirty="0"/>
              <a:t>На каждом сайте, в том числе, на перечисленных выше сайтах, есть Поиск – это поисковая строка, в которую можно ввести запрос и нажать </a:t>
            </a:r>
            <a:r>
              <a:rPr lang="ru-RU" dirty="0" err="1"/>
              <a:t>Enter</a:t>
            </a:r>
            <a:r>
              <a:rPr lang="ru-RU" dirty="0"/>
              <a:t>, после чего будут представлены результаты поиска на сайте по запросу.</a:t>
            </a:r>
          </a:p>
        </p:txBody>
      </p:sp>
      <p:pic>
        <p:nvPicPr>
          <p:cNvPr id="1026" name="Picture 2" descr="поиск вакансии rabota 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4784"/>
            <a:ext cx="8229600" cy="36480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7200" y="5229200"/>
            <a:ext cx="8381933" cy="1169551"/>
          </a:xfrm>
          <a:prstGeom prst="rect">
            <a:avLst/>
          </a:prstGeom>
        </p:spPr>
        <p:txBody>
          <a:bodyPr wrap="square">
            <a:spAutoFit/>
          </a:bodyPr>
          <a:lstStyle/>
          <a:p>
            <a:pPr algn="ctr"/>
            <a:r>
              <a:rPr lang="ru-RU" sz="1400" dirty="0"/>
              <a:t>Написав в поисковой строке на сайте желаемую должность, Вы получите много позиций, возможно даже больше, чем сможете обработать. Нажав опцию «расширенный поиск», при помощи различных фильтров (размер заработной платы, сфера деятельности и др.) можно сузить поиск</a:t>
            </a:r>
            <a:r>
              <a:rPr lang="ru-RU" sz="1400" dirty="0" smtClean="0"/>
              <a:t>. На </a:t>
            </a:r>
            <a:r>
              <a:rPr lang="ru-RU" sz="1400" dirty="0"/>
              <a:t>подобных сайтах уже имеется готовая форма резюме, которую соискателю остается заполнить и в один клик отправить резюме работодателю.</a:t>
            </a:r>
          </a:p>
        </p:txBody>
      </p:sp>
      <p:sp>
        <p:nvSpPr>
          <p:cNvPr id="4" name="Номер слайда 3"/>
          <p:cNvSpPr>
            <a:spLocks noGrp="1"/>
          </p:cNvSpPr>
          <p:nvPr>
            <p:ph type="sldNum" sz="quarter" idx="12"/>
          </p:nvPr>
        </p:nvSpPr>
        <p:spPr/>
        <p:txBody>
          <a:bodyPr/>
          <a:lstStyle/>
          <a:p>
            <a:fld id="{82148991-DA46-4A29-9A79-08D91B4C27C5}" type="slidenum">
              <a:rPr lang="ru-RU" smtClean="0"/>
              <a:t>36</a:t>
            </a:fld>
            <a:endParaRPr lang="ru-RU"/>
          </a:p>
        </p:txBody>
      </p:sp>
    </p:spTree>
    <p:extLst>
      <p:ext uri="{BB962C8B-B14F-4D97-AF65-F5344CB8AC3E}">
        <p14:creationId xmlns:p14="http://schemas.microsoft.com/office/powerpoint/2010/main" val="1248191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скругленными противолежащими углами 5"/>
          <p:cNvSpPr/>
          <p:nvPr/>
        </p:nvSpPr>
        <p:spPr>
          <a:xfrm>
            <a:off x="395536" y="1035857"/>
            <a:ext cx="8496944" cy="797727"/>
          </a:xfrm>
          <a:prstGeom prst="round2DiagRect">
            <a:avLst/>
          </a:prstGeom>
          <a:solidFill>
            <a:srgbClr val="B7F5FB"/>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1. Важно </a:t>
            </a:r>
            <a:r>
              <a:rPr lang="ru-RU" b="1" dirty="0">
                <a:solidFill>
                  <a:srgbClr val="002060"/>
                </a:solidFill>
              </a:rPr>
              <a:t>выяснить, насколько компания работает «в белую».</a:t>
            </a:r>
            <a:r>
              <a:rPr lang="ru-RU" dirty="0">
                <a:solidFill>
                  <a:srgbClr val="002060"/>
                </a:solidFill>
              </a:rPr>
              <a:t> </a:t>
            </a:r>
          </a:p>
        </p:txBody>
      </p:sp>
      <p:sp>
        <p:nvSpPr>
          <p:cNvPr id="7" name="Прямоугольник с двумя скругленными противолежащими углами 6"/>
          <p:cNvSpPr/>
          <p:nvPr/>
        </p:nvSpPr>
        <p:spPr>
          <a:xfrm>
            <a:off x="395536" y="2171677"/>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1.1. Оформляются ли трудовые отношения с новым сотрудником и когда это происходит, заключается ли трудовой договор? </a:t>
            </a:r>
          </a:p>
        </p:txBody>
      </p:sp>
      <p:sp>
        <p:nvSpPr>
          <p:cNvPr id="8" name="Прямоугольник с двумя скругленными противолежащими углами 7"/>
          <p:cNvSpPr/>
          <p:nvPr/>
        </p:nvSpPr>
        <p:spPr>
          <a:xfrm>
            <a:off x="362451" y="3251799"/>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1.2. Вся ли зарплата показывается официально, т.е. «белая»? </a:t>
            </a:r>
          </a:p>
        </p:txBody>
      </p:sp>
      <p:sp>
        <p:nvSpPr>
          <p:cNvPr id="9" name="Прямоугольник с двумя скругленными противолежащими углами 8"/>
          <p:cNvSpPr/>
          <p:nvPr/>
        </p:nvSpPr>
        <p:spPr>
          <a:xfrm>
            <a:off x="395536" y="4365104"/>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1.3. </a:t>
            </a:r>
            <a:r>
              <a:rPr lang="ru-RU" b="1" dirty="0">
                <a:solidFill>
                  <a:srgbClr val="002060"/>
                </a:solidFill>
              </a:rPr>
              <a:t>Сколько раз в месяц выплачивается зарплата? </a:t>
            </a:r>
          </a:p>
        </p:txBody>
      </p:sp>
      <p:sp>
        <p:nvSpPr>
          <p:cNvPr id="2" name="Прямоугольник 1"/>
          <p:cNvSpPr/>
          <p:nvPr/>
        </p:nvSpPr>
        <p:spPr>
          <a:xfrm>
            <a:off x="1115616" y="177679"/>
            <a:ext cx="7128792" cy="830997"/>
          </a:xfrm>
          <a:prstGeom prst="rect">
            <a:avLst/>
          </a:prstGeom>
        </p:spPr>
        <p:txBody>
          <a:bodyPr wrap="square">
            <a:spAutoFit/>
          </a:bodyPr>
          <a:lstStyle/>
          <a:p>
            <a:pPr algn="ctr"/>
            <a:r>
              <a:rPr lang="ru-RU" sz="2400" b="1" dirty="0">
                <a:solidFill>
                  <a:srgbClr val="FF0000"/>
                </a:solidFill>
              </a:rPr>
              <a:t>Что нужно знать при устройстве на работу</a:t>
            </a:r>
          </a:p>
        </p:txBody>
      </p:sp>
      <p:sp>
        <p:nvSpPr>
          <p:cNvPr id="4" name="Номер слайда 3"/>
          <p:cNvSpPr>
            <a:spLocks noGrp="1"/>
          </p:cNvSpPr>
          <p:nvPr>
            <p:ph type="sldNum" sz="quarter" idx="12"/>
          </p:nvPr>
        </p:nvSpPr>
        <p:spPr/>
        <p:txBody>
          <a:bodyPr/>
          <a:lstStyle/>
          <a:p>
            <a:fld id="{82148991-DA46-4A29-9A79-08D91B4C27C5}" type="slidenum">
              <a:rPr lang="ru-RU" smtClean="0"/>
              <a:t>37</a:t>
            </a:fld>
            <a:endParaRPr lang="ru-RU"/>
          </a:p>
        </p:txBody>
      </p:sp>
    </p:spTree>
    <p:extLst>
      <p:ext uri="{BB962C8B-B14F-4D97-AF65-F5344CB8AC3E}">
        <p14:creationId xmlns:p14="http://schemas.microsoft.com/office/powerpoint/2010/main" val="4081455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скругленными противолежащими углами 5"/>
          <p:cNvSpPr/>
          <p:nvPr/>
        </p:nvSpPr>
        <p:spPr>
          <a:xfrm>
            <a:off x="395536" y="687056"/>
            <a:ext cx="8496944" cy="797727"/>
          </a:xfrm>
          <a:prstGeom prst="round2DiagRect">
            <a:avLst/>
          </a:prstGeom>
          <a:solidFill>
            <a:srgbClr val="B7F5FB"/>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2. На этапе знакомства с компанией важно выяснить, насколько стабилен ее персонал</a:t>
            </a:r>
            <a:r>
              <a:rPr lang="ru-RU" dirty="0">
                <a:solidFill>
                  <a:srgbClr val="002060"/>
                </a:solidFill>
              </a:rPr>
              <a:t>. </a:t>
            </a:r>
          </a:p>
        </p:txBody>
      </p:sp>
      <p:sp>
        <p:nvSpPr>
          <p:cNvPr id="7" name="Прямоугольник с двумя скругленными противолежащими углами 6"/>
          <p:cNvSpPr/>
          <p:nvPr/>
        </p:nvSpPr>
        <p:spPr>
          <a:xfrm>
            <a:off x="353932" y="1772815"/>
            <a:ext cx="8496944" cy="1152129"/>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rPr>
              <a:t>2.1. </a:t>
            </a:r>
            <a:r>
              <a:rPr lang="ru-RU" b="1" dirty="0">
                <a:solidFill>
                  <a:srgbClr val="002060"/>
                </a:solidFill>
              </a:rPr>
              <a:t>Общая численность штата, средний срок работы сотрудников, сколько «долгожителей» в компании и на каких должностях они трудятся</a:t>
            </a:r>
            <a:r>
              <a:rPr lang="ru-RU" dirty="0">
                <a:solidFill>
                  <a:srgbClr val="002060"/>
                </a:solidFill>
              </a:rPr>
              <a:t> (особое внимание нужно обратить на показатель стажа у данного работодателя именно специалистов, а не руководителей</a:t>
            </a:r>
            <a:r>
              <a:rPr lang="ru-RU" dirty="0" smtClean="0">
                <a:solidFill>
                  <a:srgbClr val="002060"/>
                </a:solidFill>
              </a:rPr>
              <a:t>).</a:t>
            </a:r>
            <a:endParaRPr lang="ru-RU" dirty="0">
              <a:solidFill>
                <a:srgbClr val="002060"/>
              </a:solidFill>
            </a:endParaRPr>
          </a:p>
        </p:txBody>
      </p:sp>
      <p:sp>
        <p:nvSpPr>
          <p:cNvPr id="8" name="Прямоугольник с двумя скругленными противолежащими углами 7"/>
          <p:cNvSpPr/>
          <p:nvPr/>
        </p:nvSpPr>
        <p:spPr>
          <a:xfrm>
            <a:off x="395536" y="3462184"/>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rPr>
              <a:t>2.2. </a:t>
            </a:r>
            <a:r>
              <a:rPr lang="ru-RU" b="1" dirty="0">
                <a:solidFill>
                  <a:srgbClr val="002060"/>
                </a:solidFill>
              </a:rPr>
              <a:t>Сколько времени работает ваш непосредственный руководитель, какой % новичков (работают меньше года</a:t>
            </a:r>
            <a:r>
              <a:rPr lang="ru-RU" b="1" dirty="0" smtClean="0">
                <a:solidFill>
                  <a:srgbClr val="002060"/>
                </a:solidFill>
              </a:rPr>
              <a:t>).</a:t>
            </a:r>
            <a:r>
              <a:rPr lang="ru-RU" dirty="0" smtClean="0">
                <a:solidFill>
                  <a:srgbClr val="002060"/>
                </a:solidFill>
              </a:rPr>
              <a:t> </a:t>
            </a:r>
            <a:endParaRPr lang="ru-RU" dirty="0">
              <a:solidFill>
                <a:srgbClr val="002060"/>
              </a:solidFill>
            </a:endParaRPr>
          </a:p>
        </p:txBody>
      </p:sp>
      <p:sp>
        <p:nvSpPr>
          <p:cNvPr id="9" name="Прямоугольник с двумя скругленными противолежащими углами 8"/>
          <p:cNvSpPr/>
          <p:nvPr/>
        </p:nvSpPr>
        <p:spPr>
          <a:xfrm>
            <a:off x="412168" y="4509120"/>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a:t>
            </a:r>
            <a:r>
              <a:rPr lang="ru-RU" dirty="0" smtClean="0">
                <a:solidFill>
                  <a:srgbClr val="002060"/>
                </a:solidFill>
              </a:rPr>
              <a:t> </a:t>
            </a:r>
            <a:r>
              <a:rPr lang="ru-RU" dirty="0">
                <a:solidFill>
                  <a:srgbClr val="002060"/>
                </a:solidFill>
              </a:rPr>
              <a:t> </a:t>
            </a:r>
          </a:p>
          <a:p>
            <a:pPr algn="ctr"/>
            <a:r>
              <a:rPr lang="ru-RU" dirty="0">
                <a:solidFill>
                  <a:srgbClr val="002060"/>
                </a:solidFill>
              </a:rPr>
              <a:t>2.3. </a:t>
            </a:r>
            <a:r>
              <a:rPr lang="ru-RU" b="1" dirty="0">
                <a:solidFill>
                  <a:srgbClr val="002060"/>
                </a:solidFill>
              </a:rPr>
              <a:t>Был ли у вас предшественник и, если </a:t>
            </a:r>
            <a:r>
              <a:rPr lang="ru-RU" b="1" dirty="0" smtClean="0">
                <a:solidFill>
                  <a:srgbClr val="002060"/>
                </a:solidFill>
              </a:rPr>
              <a:t>был, </a:t>
            </a:r>
            <a:r>
              <a:rPr lang="ru-RU" b="1" dirty="0">
                <a:solidFill>
                  <a:srgbClr val="002060"/>
                </a:solidFill>
              </a:rPr>
              <a:t>то по каким причинам он уволился.</a:t>
            </a:r>
            <a:endParaRPr lang="ru-RU" dirty="0">
              <a:solidFill>
                <a:srgbClr val="002060"/>
              </a:solidFill>
            </a:endParaRPr>
          </a:p>
          <a:p>
            <a:pPr algn="ctr"/>
            <a:endParaRPr lang="ru-RU" dirty="0">
              <a:solidFill>
                <a:srgbClr val="002060"/>
              </a:solidFill>
            </a:endParaRPr>
          </a:p>
        </p:txBody>
      </p:sp>
      <p:sp>
        <p:nvSpPr>
          <p:cNvPr id="2" name="Номер слайда 1"/>
          <p:cNvSpPr>
            <a:spLocks noGrp="1"/>
          </p:cNvSpPr>
          <p:nvPr>
            <p:ph type="sldNum" sz="quarter" idx="12"/>
          </p:nvPr>
        </p:nvSpPr>
        <p:spPr/>
        <p:txBody>
          <a:bodyPr/>
          <a:lstStyle/>
          <a:p>
            <a:fld id="{82148991-DA46-4A29-9A79-08D91B4C27C5}" type="slidenum">
              <a:rPr lang="ru-RU" smtClean="0"/>
              <a:t>38</a:t>
            </a:fld>
            <a:endParaRPr lang="ru-RU"/>
          </a:p>
        </p:txBody>
      </p:sp>
      <p:sp>
        <p:nvSpPr>
          <p:cNvPr id="10" name="Овал 9"/>
          <p:cNvSpPr/>
          <p:nvPr/>
        </p:nvSpPr>
        <p:spPr>
          <a:xfrm>
            <a:off x="8388424" y="6320292"/>
            <a:ext cx="457117" cy="4210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6717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 двумя скругленными противолежащими углами 7"/>
          <p:cNvSpPr/>
          <p:nvPr/>
        </p:nvSpPr>
        <p:spPr>
          <a:xfrm>
            <a:off x="323528" y="332656"/>
            <a:ext cx="8496944" cy="797727"/>
          </a:xfrm>
          <a:prstGeom prst="round2DiagRect">
            <a:avLst/>
          </a:prstGeom>
          <a:solidFill>
            <a:srgbClr val="B7F5FB"/>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3. Каковы </a:t>
            </a:r>
            <a:r>
              <a:rPr lang="ru-RU" b="1" dirty="0">
                <a:solidFill>
                  <a:srgbClr val="002060"/>
                </a:solidFill>
              </a:rPr>
              <a:t>текущие и долгосрочные планы и цели компании?</a:t>
            </a:r>
            <a:r>
              <a:rPr lang="ru-RU" dirty="0">
                <a:solidFill>
                  <a:srgbClr val="002060"/>
                </a:solidFill>
              </a:rPr>
              <a:t> </a:t>
            </a:r>
          </a:p>
        </p:txBody>
      </p:sp>
      <p:sp>
        <p:nvSpPr>
          <p:cNvPr id="9" name="Прямоугольник с двумя скругленными противолежащими углами 8"/>
          <p:cNvSpPr/>
          <p:nvPr/>
        </p:nvSpPr>
        <p:spPr>
          <a:xfrm>
            <a:off x="322919" y="1301944"/>
            <a:ext cx="8496944" cy="797727"/>
          </a:xfrm>
          <a:prstGeom prst="round2DiagRect">
            <a:avLst/>
          </a:prstGeom>
          <a:solidFill>
            <a:srgbClr val="B7F5FB"/>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4. Вопросы касательно компенсационного пакета, предлагаемого работодателем,</a:t>
            </a:r>
            <a:r>
              <a:rPr lang="ru-RU" dirty="0">
                <a:solidFill>
                  <a:srgbClr val="002060"/>
                </a:solidFill>
              </a:rPr>
              <a:t> нужно обсуждать особенно </a:t>
            </a:r>
            <a:r>
              <a:rPr lang="ru-RU" dirty="0" smtClean="0">
                <a:solidFill>
                  <a:srgbClr val="002060"/>
                </a:solidFill>
              </a:rPr>
              <a:t>внимательно.</a:t>
            </a:r>
            <a:endParaRPr lang="ru-RU" dirty="0">
              <a:solidFill>
                <a:srgbClr val="002060"/>
              </a:solidFill>
            </a:endParaRPr>
          </a:p>
        </p:txBody>
      </p:sp>
      <p:sp>
        <p:nvSpPr>
          <p:cNvPr id="2" name="Номер слайда 1"/>
          <p:cNvSpPr>
            <a:spLocks noGrp="1"/>
          </p:cNvSpPr>
          <p:nvPr>
            <p:ph type="sldNum" sz="quarter" idx="12"/>
          </p:nvPr>
        </p:nvSpPr>
        <p:spPr/>
        <p:txBody>
          <a:bodyPr/>
          <a:lstStyle/>
          <a:p>
            <a:fld id="{82148991-DA46-4A29-9A79-08D91B4C27C5}" type="slidenum">
              <a:rPr lang="ru-RU" smtClean="0"/>
              <a:t>39</a:t>
            </a:fld>
            <a:endParaRPr lang="ru-RU"/>
          </a:p>
        </p:txBody>
      </p:sp>
    </p:spTree>
    <p:extLst>
      <p:ext uri="{BB962C8B-B14F-4D97-AF65-F5344CB8AC3E}">
        <p14:creationId xmlns:p14="http://schemas.microsoft.com/office/powerpoint/2010/main" val="89234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4</a:t>
            </a:fld>
            <a:endParaRPr lang="ru-RU"/>
          </a:p>
        </p:txBody>
      </p:sp>
      <p:sp>
        <p:nvSpPr>
          <p:cNvPr id="3" name="Прямоугольник 2"/>
          <p:cNvSpPr/>
          <p:nvPr/>
        </p:nvSpPr>
        <p:spPr>
          <a:xfrm>
            <a:off x="2339752" y="260648"/>
            <a:ext cx="4899098" cy="369332"/>
          </a:xfrm>
          <a:prstGeom prst="rect">
            <a:avLst/>
          </a:prstGeom>
        </p:spPr>
        <p:txBody>
          <a:bodyPr wrap="none">
            <a:spAutoFit/>
          </a:bodyPr>
          <a:lstStyle/>
          <a:p>
            <a:pPr fontAlgn="base"/>
            <a:r>
              <a:rPr lang="ru-RU" b="1" dirty="0">
                <a:solidFill>
                  <a:srgbClr val="FF0000"/>
                </a:solidFill>
              </a:rPr>
              <a:t>Масштабы дефицита кадров в России</a:t>
            </a:r>
            <a:endParaRPr lang="ru-RU" b="1" i="0" dirty="0">
              <a:solidFill>
                <a:srgbClr val="FF0000"/>
              </a:solidFill>
              <a:effectLst/>
            </a:endParaRPr>
          </a:p>
        </p:txBody>
      </p:sp>
      <p:sp>
        <p:nvSpPr>
          <p:cNvPr id="4" name="Прямоугольник 3"/>
          <p:cNvSpPr/>
          <p:nvPr/>
        </p:nvSpPr>
        <p:spPr>
          <a:xfrm>
            <a:off x="251520" y="764704"/>
            <a:ext cx="8640960" cy="3139321"/>
          </a:xfrm>
          <a:prstGeom prst="rect">
            <a:avLst/>
          </a:prstGeom>
          <a:solidFill>
            <a:srgbClr val="FAEAEC"/>
          </a:solidFill>
        </p:spPr>
        <p:txBody>
          <a:bodyPr wrap="square">
            <a:spAutoFit/>
          </a:bodyPr>
          <a:lstStyle/>
          <a:p>
            <a:pPr fontAlgn="base"/>
            <a:r>
              <a:rPr lang="ru-RU" b="1" dirty="0">
                <a:solidFill>
                  <a:srgbClr val="000000"/>
                </a:solidFill>
              </a:rPr>
              <a:t>Где сильнее всего не хватает кадров</a:t>
            </a:r>
          </a:p>
          <a:p>
            <a:r>
              <a:rPr lang="ru-RU" dirty="0">
                <a:solidFill>
                  <a:srgbClr val="000000"/>
                </a:solidFill>
              </a:rPr>
              <a:t>Чаще всего о кадровом голоде говорили представители:</a:t>
            </a:r>
          </a:p>
          <a:p>
            <a:pPr fontAlgn="base">
              <a:buFont typeface="Arial" panose="020B0604020202020204" pitchFamily="34" charset="0"/>
              <a:buChar char="•"/>
            </a:pPr>
            <a:r>
              <a:rPr lang="ru-RU" dirty="0">
                <a:solidFill>
                  <a:srgbClr val="000000"/>
                </a:solidFill>
              </a:rPr>
              <a:t>транспортно-логистических компаний и промышленности — остро не хватает водителей, складских рабочих;</a:t>
            </a:r>
          </a:p>
          <a:p>
            <a:pPr fontAlgn="base">
              <a:buFont typeface="Arial" panose="020B0604020202020204" pitchFamily="34" charset="0"/>
              <a:buChar char="•"/>
            </a:pPr>
            <a:r>
              <a:rPr lang="ru-RU" dirty="0">
                <a:solidFill>
                  <a:srgbClr val="000000"/>
                </a:solidFill>
              </a:rPr>
              <a:t>производства и строительства — квалифицированных рабочих и инженерно-технических работников;</a:t>
            </a:r>
          </a:p>
          <a:p>
            <a:pPr fontAlgn="base">
              <a:buFont typeface="Arial" panose="020B0604020202020204" pitchFamily="34" charset="0"/>
              <a:buChar char="•"/>
            </a:pPr>
            <a:r>
              <a:rPr lang="ru-RU" dirty="0">
                <a:solidFill>
                  <a:srgbClr val="000000"/>
                </a:solidFill>
              </a:rPr>
              <a:t>сферы продаж — нехватка линейного торгового персонала, грузчиков, комплектовщиков;</a:t>
            </a:r>
          </a:p>
          <a:p>
            <a:pPr fontAlgn="base">
              <a:buFont typeface="Arial" panose="020B0604020202020204" pitchFamily="34" charset="0"/>
              <a:buChar char="•"/>
            </a:pPr>
            <a:r>
              <a:rPr lang="ru-RU" dirty="0">
                <a:solidFill>
                  <a:srgbClr val="000000"/>
                </a:solidFill>
              </a:rPr>
              <a:t>сферы услуг — мастеров и рабочих автосервисов, разнорабочих;</a:t>
            </a:r>
          </a:p>
          <a:p>
            <a:pPr fontAlgn="base">
              <a:buFont typeface="Arial" panose="020B0604020202020204" pitchFamily="34" charset="0"/>
              <a:buChar char="•"/>
            </a:pPr>
            <a:r>
              <a:rPr lang="ru-RU" dirty="0">
                <a:solidFill>
                  <a:srgbClr val="000000"/>
                </a:solidFill>
              </a:rPr>
              <a:t>финансовых организаций — менеджеров по продажам и работе с клиентами;</a:t>
            </a:r>
          </a:p>
          <a:p>
            <a:pPr fontAlgn="base">
              <a:buFont typeface="Arial" panose="020B0604020202020204" pitchFamily="34" charset="0"/>
              <a:buChar char="•"/>
            </a:pPr>
            <a:r>
              <a:rPr lang="ru-RU" dirty="0">
                <a:solidFill>
                  <a:srgbClr val="000000"/>
                </a:solidFill>
              </a:rPr>
              <a:t>IT-компаний — программистов, </a:t>
            </a:r>
            <a:r>
              <a:rPr lang="ru-RU" dirty="0" err="1">
                <a:solidFill>
                  <a:srgbClr val="000000"/>
                </a:solidFill>
              </a:rPr>
              <a:t>продактов</a:t>
            </a:r>
            <a:r>
              <a:rPr lang="ru-RU" dirty="0">
                <a:solidFill>
                  <a:srgbClr val="000000"/>
                </a:solidFill>
              </a:rPr>
              <a:t> и </a:t>
            </a:r>
            <a:r>
              <a:rPr lang="ru-RU" dirty="0" err="1">
                <a:solidFill>
                  <a:srgbClr val="000000"/>
                </a:solidFill>
              </a:rPr>
              <a:t>девопсов</a:t>
            </a:r>
            <a:r>
              <a:rPr lang="ru-RU" dirty="0">
                <a:solidFill>
                  <a:srgbClr val="000000"/>
                </a:solidFill>
              </a:rPr>
              <a:t>.</a:t>
            </a:r>
            <a:endParaRPr lang="ru-RU" b="0" i="0" dirty="0">
              <a:solidFill>
                <a:srgbClr val="000000"/>
              </a:solidFill>
              <a:effectLst/>
            </a:endParaRPr>
          </a:p>
        </p:txBody>
      </p:sp>
      <p:sp>
        <p:nvSpPr>
          <p:cNvPr id="5" name="Прямоугольник 4"/>
          <p:cNvSpPr/>
          <p:nvPr/>
        </p:nvSpPr>
        <p:spPr>
          <a:xfrm>
            <a:off x="251520" y="4221088"/>
            <a:ext cx="8568952" cy="1015663"/>
          </a:xfrm>
          <a:prstGeom prst="rect">
            <a:avLst/>
          </a:prstGeom>
        </p:spPr>
        <p:txBody>
          <a:bodyPr wrap="square">
            <a:spAutoFit/>
          </a:bodyPr>
          <a:lstStyle/>
          <a:p>
            <a:pPr algn="ctr"/>
            <a:r>
              <a:rPr lang="ru-RU" sz="1400" i="1" dirty="0">
                <a:solidFill>
                  <a:srgbClr val="000000"/>
                </a:solidFill>
              </a:rPr>
              <a:t>Конкуренция на рынке труда между соискателями снизилась, а между работодателями выросла. Это позволяет находить более выгодные предложения и даже перебирать их, особенно обладателям редких специальностей. Но даже последнее сейчас становится уже не первостепенным — людей не хватает везде</a:t>
            </a:r>
            <a:r>
              <a:rPr lang="ru-RU" dirty="0">
                <a:solidFill>
                  <a:srgbClr val="000000"/>
                </a:solidFill>
                <a:latin typeface="Arial" panose="020B0604020202020204" pitchFamily="34" charset="0"/>
              </a:rPr>
              <a:t>.</a:t>
            </a:r>
            <a:endParaRPr lang="ru-RU" dirty="0"/>
          </a:p>
        </p:txBody>
      </p:sp>
    </p:spTree>
    <p:extLst>
      <p:ext uri="{BB962C8B-B14F-4D97-AF65-F5344CB8AC3E}">
        <p14:creationId xmlns:p14="http://schemas.microsoft.com/office/powerpoint/2010/main" val="1925389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 двумя скругленными противолежащими углами 9"/>
          <p:cNvSpPr/>
          <p:nvPr/>
        </p:nvSpPr>
        <p:spPr>
          <a:xfrm>
            <a:off x="322919" y="260648"/>
            <a:ext cx="8496944" cy="864096"/>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4.1. Из каких составляющих складывается ваш будущий доход. Каким он будет на период испытательного срока,  после него и через год.</a:t>
            </a:r>
            <a:endParaRPr lang="ru-RU" dirty="0">
              <a:solidFill>
                <a:srgbClr val="002060"/>
              </a:solidFill>
            </a:endParaRPr>
          </a:p>
        </p:txBody>
      </p:sp>
      <p:sp>
        <p:nvSpPr>
          <p:cNvPr id="11" name="Прямоугольник с двумя скругленными противолежащими углами 10"/>
          <p:cNvSpPr/>
          <p:nvPr/>
        </p:nvSpPr>
        <p:spPr>
          <a:xfrm>
            <a:off x="322919" y="1268760"/>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4.2. Размер фиксированной части, гарантирован ли он или от чего-то </a:t>
            </a:r>
            <a:r>
              <a:rPr lang="ru-RU" b="1" dirty="0" smtClean="0">
                <a:solidFill>
                  <a:srgbClr val="002060"/>
                </a:solidFill>
              </a:rPr>
              <a:t>зависит.</a:t>
            </a:r>
            <a:endParaRPr lang="ru-RU" b="1" dirty="0">
              <a:solidFill>
                <a:srgbClr val="002060"/>
              </a:solidFill>
            </a:endParaRPr>
          </a:p>
        </p:txBody>
      </p:sp>
      <p:sp>
        <p:nvSpPr>
          <p:cNvPr id="12" name="Прямоугольник с двумя скругленными противолежащими углами 11"/>
          <p:cNvSpPr/>
          <p:nvPr/>
        </p:nvSpPr>
        <p:spPr>
          <a:xfrm>
            <a:off x="309734" y="2204864"/>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4.3. Отдельный разговор – переменная часть дохода.</a:t>
            </a:r>
            <a:r>
              <a:rPr lang="ru-RU" dirty="0"/>
              <a:t>  </a:t>
            </a:r>
            <a:endParaRPr lang="ru-RU" b="1" dirty="0">
              <a:solidFill>
                <a:srgbClr val="002060"/>
              </a:solidFill>
            </a:endParaRPr>
          </a:p>
        </p:txBody>
      </p:sp>
      <p:sp>
        <p:nvSpPr>
          <p:cNvPr id="13" name="Прямоугольник с двумя скругленными противолежащими углами 12"/>
          <p:cNvSpPr/>
          <p:nvPr/>
        </p:nvSpPr>
        <p:spPr>
          <a:xfrm>
            <a:off x="322919" y="3140968"/>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rgbClr val="002060"/>
              </a:solidFill>
            </a:endParaRPr>
          </a:p>
          <a:p>
            <a:pPr algn="ctr"/>
            <a:r>
              <a:rPr lang="ru-RU" b="1" dirty="0" smtClean="0">
                <a:solidFill>
                  <a:srgbClr val="002060"/>
                </a:solidFill>
              </a:rPr>
              <a:t>4.4</a:t>
            </a:r>
            <a:r>
              <a:rPr lang="ru-RU" b="1" dirty="0">
                <a:solidFill>
                  <a:srgbClr val="002060"/>
                </a:solidFill>
              </a:rPr>
              <a:t>. Случаются  ли в компании задержки с выплатой зарплаты.</a:t>
            </a:r>
            <a:endParaRPr lang="ru-RU" dirty="0">
              <a:solidFill>
                <a:srgbClr val="002060"/>
              </a:solidFill>
            </a:endParaRPr>
          </a:p>
          <a:p>
            <a:pPr algn="ctr"/>
            <a:r>
              <a:rPr lang="ru-RU" b="1" dirty="0" smtClean="0"/>
              <a:t>.</a:t>
            </a:r>
            <a:endParaRPr lang="ru-RU" dirty="0"/>
          </a:p>
          <a:p>
            <a:pPr algn="ctr"/>
            <a:r>
              <a:rPr lang="ru-RU" dirty="0"/>
              <a:t>  </a:t>
            </a:r>
            <a:endParaRPr lang="ru-RU" b="1" dirty="0">
              <a:solidFill>
                <a:srgbClr val="002060"/>
              </a:solidFill>
            </a:endParaRPr>
          </a:p>
        </p:txBody>
      </p:sp>
      <p:sp>
        <p:nvSpPr>
          <p:cNvPr id="14" name="Прямоугольник с двумя скругленными противолежащими углами 13"/>
          <p:cNvSpPr/>
          <p:nvPr/>
        </p:nvSpPr>
        <p:spPr>
          <a:xfrm>
            <a:off x="286001" y="4090757"/>
            <a:ext cx="8496944" cy="797727"/>
          </a:xfrm>
          <a:prstGeom prst="round2DiagRect">
            <a:avLst/>
          </a:prstGeom>
          <a:solidFill>
            <a:schemeClr val="accent2">
              <a:lumMod val="20000"/>
              <a:lumOff val="80000"/>
            </a:schemeClr>
          </a:solid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2060"/>
              </a:solidFill>
            </a:endParaRPr>
          </a:p>
          <a:p>
            <a:pPr algn="ctr"/>
            <a:r>
              <a:rPr lang="ru-RU" b="1" dirty="0">
                <a:solidFill>
                  <a:srgbClr val="002060"/>
                </a:solidFill>
              </a:rPr>
              <a:t>4.5. Какова статистика зарплат ваших потенциальных коллег. </a:t>
            </a:r>
            <a:r>
              <a:rPr lang="ru-RU" b="1" dirty="0" smtClean="0"/>
              <a:t>.</a:t>
            </a:r>
            <a:endParaRPr lang="ru-RU" dirty="0"/>
          </a:p>
          <a:p>
            <a:pPr algn="ctr"/>
            <a:r>
              <a:rPr lang="ru-RU" dirty="0"/>
              <a:t>  </a:t>
            </a:r>
            <a:endParaRPr lang="ru-RU" b="1" dirty="0">
              <a:solidFill>
                <a:srgbClr val="002060"/>
              </a:solidFill>
            </a:endParaRPr>
          </a:p>
        </p:txBody>
      </p:sp>
      <p:sp>
        <p:nvSpPr>
          <p:cNvPr id="2" name="Номер слайда 1"/>
          <p:cNvSpPr>
            <a:spLocks noGrp="1"/>
          </p:cNvSpPr>
          <p:nvPr>
            <p:ph type="sldNum" sz="quarter" idx="12"/>
          </p:nvPr>
        </p:nvSpPr>
        <p:spPr/>
        <p:txBody>
          <a:bodyPr/>
          <a:lstStyle/>
          <a:p>
            <a:fld id="{82148991-DA46-4A29-9A79-08D91B4C27C5}" type="slidenum">
              <a:rPr lang="ru-RU" smtClean="0"/>
              <a:t>40</a:t>
            </a:fld>
            <a:endParaRPr lang="ru-RU"/>
          </a:p>
        </p:txBody>
      </p:sp>
    </p:spTree>
    <p:extLst>
      <p:ext uri="{BB962C8B-B14F-4D97-AF65-F5344CB8AC3E}">
        <p14:creationId xmlns:p14="http://schemas.microsoft.com/office/powerpoint/2010/main" val="2288901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p;ocy;&amp;bcy;&amp;rcy;&amp;acy;&amp;zcy;&amp;tscy;&amp;ycy; &amp;ocy;&amp;bcy;&amp;hardcy;&amp;yacy;&amp;vcy;&amp;lcy;&amp;iecy;&amp;ncy;&amp;icy;&amp;jcy; &amp;ocy; &amp;rcy;&amp;acy;&amp;bcy;&amp;ocy;&amp;t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2736304" cy="29479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p;ocy;&amp;bcy;&amp;rcy;&amp;acy;&amp;zcy;&amp;iecy;&amp;tscy; &amp;ocy;&amp;bcy;&amp;hardcy;&amp;yacy;&amp;vcy;&amp;lcy;&amp;iecy;&amp;ncy;&amp;icy;&amp;yacy; &amp;ocy; &amp;pcy;&amp;rcy;&amp;icy;&amp;iecy;&amp;mcy;&amp;iecy; &amp;ncy;&amp;acy; &amp;rcy;&amp;acy;&amp;bcy;&amp;ocy;&amp;tcy;&amp;u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32656"/>
            <a:ext cx="3107858"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82148991-DA46-4A29-9A79-08D91B4C27C5}" type="slidenum">
              <a:rPr lang="ru-RU" smtClean="0"/>
              <a:t>41</a:t>
            </a:fld>
            <a:endParaRPr lang="ru-RU"/>
          </a:p>
        </p:txBody>
      </p:sp>
      <p:sp>
        <p:nvSpPr>
          <p:cNvPr id="3" name="Прямоугольник 2"/>
          <p:cNvSpPr/>
          <p:nvPr/>
        </p:nvSpPr>
        <p:spPr>
          <a:xfrm>
            <a:off x="234889" y="3284984"/>
            <a:ext cx="4049080" cy="3046988"/>
          </a:xfrm>
          <a:prstGeom prst="rect">
            <a:avLst/>
          </a:prstGeom>
          <a:solidFill>
            <a:schemeClr val="bg2"/>
          </a:solidFill>
        </p:spPr>
        <p:txBody>
          <a:bodyPr wrap="square">
            <a:spAutoFit/>
          </a:bodyPr>
          <a:lstStyle/>
          <a:p>
            <a:pPr algn="ctr"/>
            <a:r>
              <a:rPr lang="ru-RU" sz="1200" dirty="0"/>
              <a:t>Наибольшее раздражение у соискателей вызывает наличие в вакансиях банальных общих требований, таких как внимательность, пунктуальность, стрессоустойчивость, умение работать в команде и прочее. Это отметило большинство (56%) работников, просматривающих сайты по </a:t>
            </a:r>
            <a:r>
              <a:rPr lang="ru-RU" sz="1200" dirty="0" smtClean="0"/>
              <a:t>поиску работы</a:t>
            </a:r>
            <a:r>
              <a:rPr lang="ru-RU" sz="1200" dirty="0"/>
              <a:t>. Также опрошенные сотрудники негативно относятся к дискриминации по полу (41%) или возрасту (33%), отсутствию информации о размере заработной платы (32%) и слишком свободному, неформальному стилю изложения описания вакансии в целом (31%). Они отметили, что подобный тон заставляет усомниться в профессионализме HR-специалиста и, как следствие, серьезности компании, которая ищет новых сотрудников.</a:t>
            </a:r>
          </a:p>
        </p:txBody>
      </p:sp>
      <p:sp>
        <p:nvSpPr>
          <p:cNvPr id="4" name="Прямоугольник 3"/>
          <p:cNvSpPr/>
          <p:nvPr/>
        </p:nvSpPr>
        <p:spPr>
          <a:xfrm>
            <a:off x="4427984" y="2924944"/>
            <a:ext cx="4392488" cy="3231654"/>
          </a:xfrm>
          <a:prstGeom prst="rect">
            <a:avLst/>
          </a:prstGeom>
          <a:solidFill>
            <a:schemeClr val="accent4">
              <a:lumMod val="20000"/>
              <a:lumOff val="80000"/>
            </a:schemeClr>
          </a:solidFill>
        </p:spPr>
        <p:txBody>
          <a:bodyPr wrap="square">
            <a:spAutoFit/>
          </a:bodyPr>
          <a:lstStyle/>
          <a:p>
            <a:pPr algn="ctr" fontAlgn="base"/>
            <a:r>
              <a:rPr lang="ru-RU" sz="1200" dirty="0"/>
              <a:t>Среди других причин, способных оттолкнуть от вакансии подходящего человека, были названы особенности содержания и оформления объявлений: отсутствие информации о </a:t>
            </a:r>
            <a:r>
              <a:rPr lang="ru-RU" sz="1200" dirty="0" err="1"/>
              <a:t>соцпакете</a:t>
            </a:r>
            <a:r>
              <a:rPr lang="ru-RU" sz="1200" dirty="0"/>
              <a:t> (27%), слишком длинные описания заслуг компании и нехватка информации об обязанностях (по 25%), орфографические ошибки (12%), сомнительные утверждения (например, «Любой наш проект – мечта») (9%).</a:t>
            </a:r>
          </a:p>
          <a:p>
            <a:pPr algn="ctr" fontAlgn="base"/>
            <a:r>
              <a:rPr lang="ru-RU" sz="1200" dirty="0"/>
              <a:t>Больше всего опрошенные ценят в вакансиях четко изложенный перечень рабочих задач и подробное описание социального пакета, предоставляемого работодателем (по 54%). Респонденты особенно выделили тот факт, что при прочих равных всегда сделают выбор в пользу компании, предоставляющей сотрудникам полис добровольного медицинского страхования. Дополнительным плюсом является наличие программ страхования от несчастных случаев.</a:t>
            </a:r>
          </a:p>
        </p:txBody>
      </p:sp>
    </p:spTree>
    <p:extLst>
      <p:ext uri="{BB962C8B-B14F-4D97-AF65-F5344CB8AC3E}">
        <p14:creationId xmlns:p14="http://schemas.microsoft.com/office/powerpoint/2010/main" val="732669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42</a:t>
            </a:fld>
            <a:endParaRPr lang="ru-RU"/>
          </a:p>
        </p:txBody>
      </p:sp>
      <p:sp>
        <p:nvSpPr>
          <p:cNvPr id="3" name="Прямоугольник 2"/>
          <p:cNvSpPr/>
          <p:nvPr/>
        </p:nvSpPr>
        <p:spPr>
          <a:xfrm>
            <a:off x="251520" y="260648"/>
            <a:ext cx="8640960" cy="2862322"/>
          </a:xfrm>
          <a:prstGeom prst="rect">
            <a:avLst/>
          </a:prstGeom>
        </p:spPr>
        <p:txBody>
          <a:bodyPr wrap="square">
            <a:spAutoFit/>
          </a:bodyPr>
          <a:lstStyle/>
          <a:p>
            <a:r>
              <a:rPr lang="ru-RU" b="1" i="1" dirty="0"/>
              <a:t>"На работу требуются  девушки в возрасте от 18 до 23 лет с хорошими внешними данными, иногородним предоставляется жильё." Оплата высокая.</a:t>
            </a:r>
            <a:br>
              <a:rPr lang="ru-RU" b="1" i="1" dirty="0"/>
            </a:br>
            <a:r>
              <a:rPr lang="ru-RU" b="1" i="1" dirty="0"/>
              <a:t>"Требуются массажистки в возрасте от 18 до 27 лет. Хорошие внешние данные. Иногородним предоставляется жильё. Оплата высокая."</a:t>
            </a:r>
            <a:br>
              <a:rPr lang="ru-RU" b="1" i="1" dirty="0"/>
            </a:br>
            <a:r>
              <a:rPr lang="ru-RU" b="1" i="1" dirty="0"/>
              <a:t>"Требуются девушки в возрасте от 18 до 23 лет для работы танцовщицами за границей."</a:t>
            </a:r>
            <a:br>
              <a:rPr lang="ru-RU" b="1" i="1" dirty="0"/>
            </a:br>
            <a:r>
              <a:rPr lang="ru-RU" b="1" i="1" dirty="0"/>
              <a:t>"Требуются девушки в возрасте от 18 до 23 лет для работы в модельное агентство за рубежом"</a:t>
            </a:r>
            <a:endParaRPr lang="ru-RU" dirty="0"/>
          </a:p>
        </p:txBody>
      </p:sp>
      <p:pic>
        <p:nvPicPr>
          <p:cNvPr id="1026" name="Picture 2" descr="ÐÑÐ¸Ð³ÐµÐ½Ð½Ð°Ñ ÑÐ°Ð±Ð¾Ñ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3" y="3437782"/>
            <a:ext cx="3847816" cy="27212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kommersant.ru/Issues.photo/DAILY/2019/040/KMO_146252_00035_1_t218_221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470574"/>
            <a:ext cx="397208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41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5"/>
          <p:cNvSpPr>
            <a:spLocks noChangeShapeType="1"/>
          </p:cNvSpPr>
          <p:nvPr/>
        </p:nvSpPr>
        <p:spPr bwMode="auto">
          <a:xfrm>
            <a:off x="0" y="6524625"/>
            <a:ext cx="9144000" cy="0"/>
          </a:xfrm>
          <a:prstGeom prst="line">
            <a:avLst/>
          </a:prstGeom>
          <a:noFill/>
          <a:ln w="9525">
            <a:solidFill>
              <a:srgbClr val="3C496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32" name="Text Box 6"/>
          <p:cNvSpPr txBox="1">
            <a:spLocks noChangeArrowheads="1"/>
          </p:cNvSpPr>
          <p:nvPr/>
        </p:nvSpPr>
        <p:spPr bwMode="auto">
          <a:xfrm>
            <a:off x="250825" y="115888"/>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r" eaLnBrk="1" hangingPunct="1"/>
            <a:r>
              <a:rPr lang="ru-RU" dirty="0">
                <a:solidFill>
                  <a:schemeClr val="bg1"/>
                </a:solidFill>
              </a:rPr>
              <a:t>Глава 2.</a:t>
            </a:r>
          </a:p>
        </p:txBody>
      </p:sp>
      <p:sp>
        <p:nvSpPr>
          <p:cNvPr id="22533" name="Text Box 7"/>
          <p:cNvSpPr txBox="1">
            <a:spLocks noChangeArrowheads="1"/>
          </p:cNvSpPr>
          <p:nvPr/>
        </p:nvSpPr>
        <p:spPr bwMode="auto">
          <a:xfrm>
            <a:off x="1474788" y="115888"/>
            <a:ext cx="705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r>
              <a:rPr lang="ru-RU" dirty="0">
                <a:solidFill>
                  <a:schemeClr val="bg1"/>
                </a:solidFill>
              </a:rPr>
              <a:t>Источники информации</a:t>
            </a:r>
          </a:p>
        </p:txBody>
      </p:sp>
      <p:sp>
        <p:nvSpPr>
          <p:cNvPr id="22534" name="Line 8"/>
          <p:cNvSpPr>
            <a:spLocks noChangeShapeType="1"/>
          </p:cNvSpPr>
          <p:nvPr/>
        </p:nvSpPr>
        <p:spPr bwMode="auto">
          <a:xfrm>
            <a:off x="1547813" y="1557338"/>
            <a:ext cx="640873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22536" name="Picture 21" descr="shit-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31920" y="365536"/>
            <a:ext cx="4267616" cy="2881064"/>
          </a:xfrm>
          <a:noFill/>
        </p:spPr>
      </p:pic>
      <p:sp>
        <p:nvSpPr>
          <p:cNvPr id="2" name="Прямоугольник 1"/>
          <p:cNvSpPr/>
          <p:nvPr/>
        </p:nvSpPr>
        <p:spPr>
          <a:xfrm>
            <a:off x="257741" y="3717032"/>
            <a:ext cx="8671473" cy="2308324"/>
          </a:xfrm>
          <a:prstGeom prst="rect">
            <a:avLst/>
          </a:prstGeom>
        </p:spPr>
        <p:txBody>
          <a:bodyPr wrap="square">
            <a:spAutoFit/>
          </a:bodyPr>
          <a:lstStyle/>
          <a:p>
            <a:pPr algn="ctr"/>
            <a:r>
              <a:rPr lang="ru-RU" dirty="0"/>
              <a:t>Лидирующее место среди них занимает сетевой маркетинг. Такие объявления основываются на психологических приемах, иногда с элементами манипуляции: «Работа для молодых мам», «для попавших под сокращение», «дополнительный доход для пенсионеров». </a:t>
            </a:r>
            <a:endParaRPr lang="ru-RU" dirty="0" smtClean="0"/>
          </a:p>
          <a:p>
            <a:pPr algn="ctr"/>
            <a:r>
              <a:rPr lang="ru-RU" dirty="0" smtClean="0"/>
              <a:t>Лозунги</a:t>
            </a:r>
            <a:r>
              <a:rPr lang="ru-RU" dirty="0"/>
              <a:t>, берущие на «слабо»: «Хочешь оставаться бедным – ищи дальше (работай за зарплату, работай на начальника и т.п.); хочешь быть успешным (заработать на квартиру, создать свой бизнес, быть независимым и т.п.) – Звони!</a:t>
            </a:r>
          </a:p>
        </p:txBody>
      </p:sp>
      <p:sp>
        <p:nvSpPr>
          <p:cNvPr id="3" name="Номер слайда 2"/>
          <p:cNvSpPr>
            <a:spLocks noGrp="1"/>
          </p:cNvSpPr>
          <p:nvPr>
            <p:ph type="sldNum" sz="quarter" idx="12"/>
          </p:nvPr>
        </p:nvSpPr>
        <p:spPr/>
        <p:txBody>
          <a:bodyPr/>
          <a:lstStyle/>
          <a:p>
            <a:fld id="{82148991-DA46-4A29-9A79-08D91B4C27C5}" type="slidenum">
              <a:rPr lang="ru-RU" smtClean="0"/>
              <a:t>43</a:t>
            </a:fld>
            <a:endParaRPr lang="ru-RU"/>
          </a:p>
        </p:txBody>
      </p:sp>
      <p:sp>
        <p:nvSpPr>
          <p:cNvPr id="4" name="Прямоугольник 3"/>
          <p:cNvSpPr/>
          <p:nvPr/>
        </p:nvSpPr>
        <p:spPr>
          <a:xfrm>
            <a:off x="4690750" y="446239"/>
            <a:ext cx="4161903" cy="2893100"/>
          </a:xfrm>
          <a:prstGeom prst="rect">
            <a:avLst/>
          </a:prstGeom>
        </p:spPr>
        <p:txBody>
          <a:bodyPr wrap="square">
            <a:spAutoFit/>
          </a:bodyPr>
          <a:lstStyle/>
          <a:p>
            <a:pPr algn="just"/>
            <a:r>
              <a:rPr lang="ru-RU" sz="1400" dirty="0"/>
              <a:t>Важная информация: в июне 2016 года сетевой маркетинг был признан официальным видом работы на законодательном уровне РФ. Теперь работник этой сферы называется менеджером сетевого бизнеса и оформляется согласно ТК РФ. Сегодня в России существует около 20 официально зарегистрированных компаний сетевого маркетинга. Список компаний вы сможете найти на сайте Ассоциации Прямых Продаж. </a:t>
            </a:r>
            <a:endParaRPr lang="ru-RU" sz="1400" dirty="0" smtClean="0"/>
          </a:p>
          <a:p>
            <a:pPr algn="just"/>
            <a:r>
              <a:rPr lang="ru-RU" sz="1400" b="1" i="1" dirty="0" smtClean="0"/>
              <a:t>Для </a:t>
            </a:r>
            <a:r>
              <a:rPr lang="ru-RU" sz="1400" b="1" i="1" dirty="0"/>
              <a:t>вашей финансовой безопасности, мы не рекомендуем вам заниматься подобным видом деятельности.</a:t>
            </a:r>
            <a:endParaRPr lang="ru-RU" sz="1400" dirty="0"/>
          </a:p>
        </p:txBody>
      </p:sp>
    </p:spTree>
    <p:extLst>
      <p:ext uri="{BB962C8B-B14F-4D97-AF65-F5344CB8AC3E}">
        <p14:creationId xmlns:p14="http://schemas.microsoft.com/office/powerpoint/2010/main" val="3229647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5909310"/>
          </a:xfrm>
          <a:prstGeom prst="rect">
            <a:avLst/>
          </a:prstGeom>
        </p:spPr>
        <p:txBody>
          <a:bodyPr wrap="square">
            <a:spAutoFit/>
          </a:bodyPr>
          <a:lstStyle/>
          <a:p>
            <a:pPr algn="ctr"/>
            <a:r>
              <a:rPr lang="ru-RU" b="1" dirty="0">
                <a:solidFill>
                  <a:srgbClr val="FF0000"/>
                </a:solidFill>
              </a:rPr>
              <a:t>Т</a:t>
            </a:r>
            <a:r>
              <a:rPr lang="ru-RU" b="1" dirty="0" smtClean="0">
                <a:solidFill>
                  <a:srgbClr val="FF0000"/>
                </a:solidFill>
              </a:rPr>
              <a:t>ипичные </a:t>
            </a:r>
            <a:r>
              <a:rPr lang="ru-RU" b="1" dirty="0">
                <a:solidFill>
                  <a:srgbClr val="FF0000"/>
                </a:solidFill>
              </a:rPr>
              <a:t>признаки объявлений такого </a:t>
            </a:r>
            <a:r>
              <a:rPr lang="ru-RU" b="1" dirty="0" smtClean="0">
                <a:solidFill>
                  <a:srgbClr val="FF0000"/>
                </a:solidFill>
              </a:rPr>
              <a:t>рода</a:t>
            </a:r>
            <a:endParaRPr lang="ru-RU" b="1" dirty="0">
              <a:solidFill>
                <a:srgbClr val="FF0000"/>
              </a:solidFill>
            </a:endParaRPr>
          </a:p>
          <a:p>
            <a:pPr algn="just"/>
            <a:r>
              <a:rPr lang="ru-RU" dirty="0"/>
              <a:t>— </a:t>
            </a:r>
            <a:r>
              <a:rPr lang="ru-RU" b="1" dirty="0"/>
              <a:t>Дается обещание высокого заработка </a:t>
            </a:r>
            <a:r>
              <a:rPr lang="ru-RU" dirty="0"/>
              <a:t>(в данном случае — до 1000 $.).</a:t>
            </a:r>
          </a:p>
          <a:p>
            <a:pPr algn="just"/>
            <a:r>
              <a:rPr lang="ru-RU" dirty="0"/>
              <a:t>— </a:t>
            </a:r>
            <a:r>
              <a:rPr lang="ru-RU" b="1" dirty="0"/>
              <a:t>Конкретная компания, ее название и вид бизнеса не указаны</a:t>
            </a:r>
            <a:r>
              <a:rPr lang="ru-RU" dirty="0"/>
              <a:t>. Иногда даются самые общие слова («в зарубежную фирму», «в немецкую компанию, успешно работающую в России более 5 лет» и т. п.).</a:t>
            </a:r>
          </a:p>
          <a:p>
            <a:pPr algn="just"/>
            <a:r>
              <a:rPr lang="ru-RU" dirty="0"/>
              <a:t>— </a:t>
            </a:r>
            <a:r>
              <a:rPr lang="ru-RU" b="1" dirty="0"/>
              <a:t>Конкретная должность не указана</a:t>
            </a:r>
            <a:r>
              <a:rPr lang="ru-RU" dirty="0"/>
              <a:t>. Но иногда пишут «заместитель руководителя по персоналу», «руководитель подразделения» или что-то в подобном роде).</a:t>
            </a:r>
          </a:p>
          <a:p>
            <a:pPr algn="just"/>
            <a:r>
              <a:rPr lang="ru-RU" dirty="0"/>
              <a:t>—</a:t>
            </a:r>
            <a:r>
              <a:rPr lang="ru-RU" b="1" dirty="0"/>
              <a:t> Требования к кандидатам по образованию и опыту работы не указаны (т. е. предлагается работа для всех). </a:t>
            </a:r>
            <a:r>
              <a:rPr lang="ru-RU" dirty="0"/>
              <a:t>Иногда в таких объявлениях упоминают необходимость высшего или среднего специального образования (без указания профиля образования). Иногда указывается очень широкая возрастная вилка для кандидатов (например, от 25 до 55 лет). Но минимум конкретики!</a:t>
            </a:r>
          </a:p>
          <a:p>
            <a:pPr algn="just"/>
            <a:r>
              <a:rPr lang="ru-RU" dirty="0"/>
              <a:t>— Приглашение на личное собеседование к конкретному руководителю (обычно указывается имя) всех желающих. Предварительная запись на собеседование либо требуется, либо нет. Личная встреча необходима для того, чтобы отобрать тех, кто хорошо поддается внушению, и сразу начать это внушение (</a:t>
            </a:r>
            <a:r>
              <a:rPr lang="ru-RU" dirty="0" err="1"/>
              <a:t>зомбирование</a:t>
            </a:r>
            <a:r>
              <a:rPr lang="ru-RU" dirty="0"/>
              <a:t>).</a:t>
            </a:r>
          </a:p>
          <a:p>
            <a:pPr algn="just"/>
            <a:r>
              <a:rPr lang="ru-RU" dirty="0"/>
              <a:t>— Для возбуждения интереса к объявлению часто употребляются словечки «срочно», «всего несколько вакансий», «набор ограничен» и т. п.</a:t>
            </a:r>
          </a:p>
        </p:txBody>
      </p:sp>
      <p:sp>
        <p:nvSpPr>
          <p:cNvPr id="3" name="Номер слайда 2"/>
          <p:cNvSpPr>
            <a:spLocks noGrp="1"/>
          </p:cNvSpPr>
          <p:nvPr>
            <p:ph type="sldNum" sz="quarter" idx="12"/>
          </p:nvPr>
        </p:nvSpPr>
        <p:spPr/>
        <p:txBody>
          <a:bodyPr/>
          <a:lstStyle/>
          <a:p>
            <a:fld id="{82148991-DA46-4A29-9A79-08D91B4C27C5}" type="slidenum">
              <a:rPr lang="ru-RU" smtClean="0"/>
              <a:t>44</a:t>
            </a:fld>
            <a:endParaRPr lang="ru-RU"/>
          </a:p>
        </p:txBody>
      </p:sp>
    </p:spTree>
    <p:extLst>
      <p:ext uri="{BB962C8B-B14F-4D97-AF65-F5344CB8AC3E}">
        <p14:creationId xmlns:p14="http://schemas.microsoft.com/office/powerpoint/2010/main" val="3237786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45</a:t>
            </a:fld>
            <a:endParaRPr lang="ru-RU"/>
          </a:p>
        </p:txBody>
      </p:sp>
      <p:sp>
        <p:nvSpPr>
          <p:cNvPr id="3" name="Прямоугольник 2"/>
          <p:cNvSpPr/>
          <p:nvPr/>
        </p:nvSpPr>
        <p:spPr>
          <a:xfrm>
            <a:off x="467544" y="1196752"/>
            <a:ext cx="8064896" cy="3693319"/>
          </a:xfrm>
          <a:prstGeom prst="rect">
            <a:avLst/>
          </a:prstGeom>
        </p:spPr>
        <p:txBody>
          <a:bodyPr wrap="square">
            <a:spAutoFit/>
          </a:bodyPr>
          <a:lstStyle/>
          <a:p>
            <a:r>
              <a:rPr lang="ru-RU" b="1" i="1" dirty="0" smtClean="0"/>
              <a:t>«Высокооплачиваемая </a:t>
            </a:r>
            <a:r>
              <a:rPr lang="ru-RU" b="1" i="1" dirty="0"/>
              <a:t>работа для активных и амбициозных людей. Работа в офисе с людьми и документами</a:t>
            </a:r>
            <a:r>
              <a:rPr lang="ru-RU" b="1" i="1" dirty="0" smtClean="0"/>
              <a:t>».</a:t>
            </a:r>
          </a:p>
          <a:p>
            <a:r>
              <a:rPr lang="ru-RU" b="1" i="1" dirty="0"/>
              <a:t/>
            </a:r>
            <a:br>
              <a:rPr lang="ru-RU" b="1" i="1" dirty="0"/>
            </a:br>
            <a:r>
              <a:rPr lang="ru-RU" b="1" i="1" dirty="0"/>
              <a:t>«Требуется помощник руководителя для работы с людьми и документами. Высокая заработная плата. Гибкий график работы. Собеседование</a:t>
            </a:r>
            <a:r>
              <a:rPr lang="ru-RU" b="1" i="1" dirty="0" smtClean="0"/>
              <a:t>.</a:t>
            </a:r>
          </a:p>
          <a:p>
            <a:r>
              <a:rPr lang="ru-RU" b="1" i="1" dirty="0"/>
              <a:t/>
            </a:r>
            <a:br>
              <a:rPr lang="ru-RU" b="1" i="1" dirty="0"/>
            </a:br>
            <a:r>
              <a:rPr lang="ru-RU" b="1" i="1" dirty="0"/>
              <a:t>«Требуется директор в молодую компанию. Работа с людьми и документами. Заработная плата высокая</a:t>
            </a:r>
            <a:r>
              <a:rPr lang="ru-RU" b="1" i="1" dirty="0" smtClean="0"/>
              <a:t>».</a:t>
            </a:r>
          </a:p>
          <a:p>
            <a:r>
              <a:rPr lang="ru-RU" b="1" i="1" dirty="0"/>
              <a:t/>
            </a:r>
            <a:br>
              <a:rPr lang="ru-RU" b="1" i="1" dirty="0"/>
            </a:br>
            <a:r>
              <a:rPr lang="ru-RU" b="1" i="1" dirty="0"/>
              <a:t>«Молодой и развивающейся компании требуются молодые и активные люди. Требования: активная жизненная позиция, </a:t>
            </a:r>
            <a:r>
              <a:rPr lang="ru-RU" b="1" i="1" dirty="0" err="1"/>
              <a:t>амбициозность</a:t>
            </a:r>
            <a:r>
              <a:rPr lang="ru-RU" b="1" i="1" dirty="0"/>
              <a:t>. Оплата высокая.»</a:t>
            </a:r>
            <a:endParaRPr lang="ru-RU" dirty="0"/>
          </a:p>
        </p:txBody>
      </p:sp>
    </p:spTree>
    <p:extLst>
      <p:ext uri="{BB962C8B-B14F-4D97-AF65-F5344CB8AC3E}">
        <p14:creationId xmlns:p14="http://schemas.microsoft.com/office/powerpoint/2010/main" val="4185646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902" y="692696"/>
            <a:ext cx="8856984" cy="923330"/>
          </a:xfrm>
          <a:prstGeom prst="rect">
            <a:avLst/>
          </a:prstGeom>
        </p:spPr>
        <p:txBody>
          <a:bodyPr wrap="square">
            <a:spAutoFit/>
          </a:bodyPr>
          <a:lstStyle/>
          <a:p>
            <a:pPr algn="just"/>
            <a:r>
              <a:rPr lang="ru-RU" b="1" dirty="0" smtClean="0">
                <a:solidFill>
                  <a:srgbClr val="002060"/>
                </a:solidFill>
              </a:rPr>
              <a:t>1. отсутствует </a:t>
            </a:r>
            <a:r>
              <a:rPr lang="ru-RU" b="1" dirty="0">
                <a:solidFill>
                  <a:srgbClr val="002060"/>
                </a:solidFill>
              </a:rPr>
              <a:t>точное наименование должности </a:t>
            </a:r>
            <a:r>
              <a:rPr lang="ru-RU" dirty="0"/>
              <a:t>(требуются офисные работники, работа для активных и целеустремленных, для попавших под сокращение и т.п. без четкого названия специальности</a:t>
            </a:r>
            <a:r>
              <a:rPr lang="ru-RU" dirty="0" smtClean="0"/>
              <a:t>).</a:t>
            </a:r>
          </a:p>
        </p:txBody>
      </p:sp>
      <p:sp>
        <p:nvSpPr>
          <p:cNvPr id="4" name="Прямоугольник 3"/>
          <p:cNvSpPr/>
          <p:nvPr/>
        </p:nvSpPr>
        <p:spPr>
          <a:xfrm>
            <a:off x="179511" y="190381"/>
            <a:ext cx="8805767" cy="369332"/>
          </a:xfrm>
          <a:prstGeom prst="rect">
            <a:avLst/>
          </a:prstGeom>
        </p:spPr>
        <p:txBody>
          <a:bodyPr wrap="square">
            <a:spAutoFit/>
          </a:bodyPr>
          <a:lstStyle/>
          <a:p>
            <a:pPr algn="ctr"/>
            <a:r>
              <a:rPr lang="ru-RU" b="1" dirty="0">
                <a:solidFill>
                  <a:srgbClr val="FF0000"/>
                </a:solidFill>
              </a:rPr>
              <a:t>Признаки мошенничества в тексте объявления о работе</a:t>
            </a:r>
          </a:p>
        </p:txBody>
      </p:sp>
      <p:sp>
        <p:nvSpPr>
          <p:cNvPr id="6" name="Прямоугольник 5"/>
          <p:cNvSpPr/>
          <p:nvPr/>
        </p:nvSpPr>
        <p:spPr>
          <a:xfrm>
            <a:off x="276469" y="1616026"/>
            <a:ext cx="8759366" cy="4462760"/>
          </a:xfrm>
          <a:prstGeom prst="rect">
            <a:avLst/>
          </a:prstGeom>
        </p:spPr>
        <p:txBody>
          <a:bodyPr wrap="square">
            <a:spAutoFit/>
          </a:bodyPr>
          <a:lstStyle/>
          <a:p>
            <a:pPr algn="ctr"/>
            <a:r>
              <a:rPr lang="ru-RU" dirty="0">
                <a:solidFill>
                  <a:srgbClr val="002060"/>
                </a:solidFill>
              </a:rPr>
              <a:t>С</a:t>
            </a:r>
            <a:r>
              <a:rPr lang="ru-RU" dirty="0" smtClean="0">
                <a:solidFill>
                  <a:srgbClr val="002060"/>
                </a:solidFill>
              </a:rPr>
              <a:t>писок </a:t>
            </a:r>
            <a:r>
              <a:rPr lang="ru-RU" dirty="0">
                <a:solidFill>
                  <a:srgbClr val="002060"/>
                </a:solidFill>
              </a:rPr>
              <a:t>должностей, которые аферисты используют чаще </a:t>
            </a:r>
            <a:r>
              <a:rPr lang="ru-RU" dirty="0" smtClean="0">
                <a:solidFill>
                  <a:srgbClr val="002060"/>
                </a:solidFill>
              </a:rPr>
              <a:t>всего</a:t>
            </a:r>
            <a:r>
              <a:rPr lang="ru-RU" dirty="0" smtClean="0"/>
              <a:t>:</a:t>
            </a:r>
            <a:endParaRPr lang="ru-RU" dirty="0"/>
          </a:p>
          <a:p>
            <a:pPr marL="285750" indent="-285750">
              <a:buFont typeface="Arial" pitchFamily="34" charset="0"/>
              <a:buChar char="•"/>
            </a:pPr>
            <a:r>
              <a:rPr lang="ru-RU" sz="1400" dirty="0"/>
              <a:t>Офисный </a:t>
            </a:r>
            <a:r>
              <a:rPr lang="ru-RU" sz="1400" dirty="0" smtClean="0"/>
              <a:t>работник,   </a:t>
            </a:r>
          </a:p>
          <a:p>
            <a:pPr marL="285750" indent="-285750">
              <a:buFont typeface="Arial" pitchFamily="34" charset="0"/>
              <a:buChar char="•"/>
            </a:pPr>
            <a:r>
              <a:rPr lang="ru-RU" sz="1400" dirty="0" smtClean="0"/>
              <a:t>Администратор, Помощник </a:t>
            </a:r>
            <a:r>
              <a:rPr lang="ru-RU" sz="1400" dirty="0"/>
              <a:t>администратора</a:t>
            </a:r>
          </a:p>
          <a:p>
            <a:pPr marL="285750" indent="-285750">
              <a:buFont typeface="Arial" pitchFamily="34" charset="0"/>
              <a:buChar char="•"/>
            </a:pPr>
            <a:r>
              <a:rPr lang="ru-RU" sz="1400" dirty="0"/>
              <a:t>Помощник </a:t>
            </a:r>
            <a:r>
              <a:rPr lang="ru-RU" sz="1400" dirty="0" smtClean="0"/>
              <a:t>управляющего, Помощник </a:t>
            </a:r>
            <a:r>
              <a:rPr lang="ru-RU" sz="1400" dirty="0"/>
              <a:t>руководителя</a:t>
            </a:r>
          </a:p>
          <a:p>
            <a:pPr marL="285750" indent="-285750">
              <a:buFont typeface="Arial" pitchFamily="34" charset="0"/>
              <a:buChar char="•"/>
            </a:pPr>
            <a:r>
              <a:rPr lang="ru-RU" sz="1400" dirty="0"/>
              <a:t>Сотрудник с опытом преподавателя</a:t>
            </a:r>
          </a:p>
          <a:p>
            <a:pPr marL="285750" indent="-285750">
              <a:buFont typeface="Arial" pitchFamily="34" charset="0"/>
              <a:buChar char="•"/>
            </a:pPr>
            <a:r>
              <a:rPr lang="ru-RU" sz="1400" dirty="0"/>
              <a:t>Специалист по кадрам (подбору персонала)</a:t>
            </a:r>
          </a:p>
          <a:p>
            <a:pPr marL="285750" indent="-285750">
              <a:buFont typeface="Arial" pitchFamily="34" charset="0"/>
              <a:buChar char="•"/>
            </a:pPr>
            <a:r>
              <a:rPr lang="ru-RU" sz="1400" dirty="0"/>
              <a:t>Менеджеры всех видов</a:t>
            </a:r>
          </a:p>
          <a:p>
            <a:pPr marL="285750" indent="-285750">
              <a:buFont typeface="Arial" pitchFamily="34" charset="0"/>
              <a:buChar char="•"/>
            </a:pPr>
            <a:r>
              <a:rPr lang="ru-RU" sz="1400" dirty="0"/>
              <a:t>Продавец</a:t>
            </a:r>
          </a:p>
          <a:p>
            <a:pPr marL="285750" indent="-285750">
              <a:buFont typeface="Arial" pitchFamily="34" charset="0"/>
              <a:buChar char="•"/>
            </a:pPr>
            <a:r>
              <a:rPr lang="ru-RU" sz="1400" dirty="0"/>
              <a:t>Работа вахтовым методом</a:t>
            </a:r>
          </a:p>
          <a:p>
            <a:pPr marL="285750" indent="-285750">
              <a:buFont typeface="Arial" pitchFamily="34" charset="0"/>
              <a:buChar char="•"/>
            </a:pPr>
            <a:r>
              <a:rPr lang="ru-RU" sz="1400" dirty="0"/>
              <a:t>Сотрудник склада</a:t>
            </a:r>
          </a:p>
          <a:p>
            <a:pPr marL="285750" indent="-285750">
              <a:buFont typeface="Arial" pitchFamily="34" charset="0"/>
              <a:buChar char="•"/>
            </a:pPr>
            <a:r>
              <a:rPr lang="ru-RU" sz="1400" dirty="0"/>
              <a:t>Грузчик</a:t>
            </a:r>
          </a:p>
          <a:p>
            <a:pPr marL="285750" indent="-285750">
              <a:buFont typeface="Arial" pitchFamily="34" charset="0"/>
              <a:buChar char="•"/>
            </a:pPr>
            <a:r>
              <a:rPr lang="ru-RU" sz="1400" dirty="0"/>
              <a:t>Подсобный рабочий</a:t>
            </a:r>
          </a:p>
          <a:p>
            <a:pPr marL="285750" indent="-285750">
              <a:buFont typeface="Arial" pitchFamily="34" charset="0"/>
              <a:buChar char="•"/>
            </a:pPr>
            <a:r>
              <a:rPr lang="ru-RU" sz="1400" dirty="0"/>
              <a:t>Оператор на телефон</a:t>
            </a:r>
          </a:p>
          <a:p>
            <a:pPr marL="285750" indent="-285750">
              <a:buFont typeface="Arial" pitchFamily="34" charset="0"/>
              <a:buChar char="•"/>
            </a:pPr>
            <a:r>
              <a:rPr lang="ru-RU" sz="1400" dirty="0"/>
              <a:t>Диспетчер</a:t>
            </a:r>
          </a:p>
          <a:p>
            <a:pPr marL="285750" indent="-285750">
              <a:buFont typeface="Arial" pitchFamily="34" charset="0"/>
              <a:buChar char="•"/>
            </a:pPr>
            <a:r>
              <a:rPr lang="ru-RU" sz="1400" dirty="0"/>
              <a:t>Экспедитор</a:t>
            </a:r>
          </a:p>
          <a:p>
            <a:pPr marL="285750" indent="-285750">
              <a:buFont typeface="Arial" pitchFamily="34" charset="0"/>
              <a:buChar char="•"/>
            </a:pPr>
            <a:r>
              <a:rPr lang="ru-RU" sz="1400" dirty="0"/>
              <a:t>Курьер</a:t>
            </a:r>
          </a:p>
          <a:p>
            <a:pPr marL="285750" indent="-285750">
              <a:buFont typeface="Arial" pitchFamily="34" charset="0"/>
              <a:buChar char="•"/>
            </a:pPr>
            <a:r>
              <a:rPr lang="ru-RU" sz="1400" dirty="0"/>
              <a:t>Офисный водитель</a:t>
            </a:r>
          </a:p>
          <a:p>
            <a:pPr marL="285750" indent="-285750">
              <a:buFont typeface="Arial" pitchFamily="34" charset="0"/>
              <a:buChar char="•"/>
            </a:pPr>
            <a:r>
              <a:rPr lang="ru-RU" sz="1400" dirty="0"/>
              <a:t>Сборщик (упаковщик чего-либо) на дому</a:t>
            </a:r>
          </a:p>
          <a:p>
            <a:pPr marL="285750" indent="-285750">
              <a:buFont typeface="Arial" pitchFamily="34" charset="0"/>
              <a:buChar char="•"/>
            </a:pPr>
            <a:r>
              <a:rPr lang="ru-RU" sz="1400" dirty="0"/>
              <a:t>Наборщик (</a:t>
            </a:r>
            <a:r>
              <a:rPr lang="ru-RU" sz="1400" dirty="0" err="1"/>
              <a:t>сканировщик</a:t>
            </a:r>
            <a:r>
              <a:rPr lang="ru-RU" sz="1400" dirty="0"/>
              <a:t>) текстов</a:t>
            </a:r>
          </a:p>
          <a:p>
            <a:pPr marL="285750" indent="-285750">
              <a:buFont typeface="Arial" pitchFamily="34" charset="0"/>
              <a:buChar char="•"/>
            </a:pPr>
            <a:r>
              <a:rPr lang="ru-RU" sz="1400" dirty="0"/>
              <a:t>Копирайтер на дому</a:t>
            </a:r>
          </a:p>
        </p:txBody>
      </p:sp>
      <p:sp>
        <p:nvSpPr>
          <p:cNvPr id="5" name="Овал 4"/>
          <p:cNvSpPr/>
          <p:nvPr/>
        </p:nvSpPr>
        <p:spPr>
          <a:xfrm>
            <a:off x="8604448" y="6237312"/>
            <a:ext cx="25494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82148991-DA46-4A29-9A79-08D91B4C27C5}" type="slidenum">
              <a:rPr lang="ru-RU" smtClean="0"/>
              <a:t>46</a:t>
            </a:fld>
            <a:endParaRPr lang="ru-RU"/>
          </a:p>
        </p:txBody>
      </p:sp>
    </p:spTree>
    <p:extLst>
      <p:ext uri="{BB962C8B-B14F-4D97-AF65-F5344CB8AC3E}">
        <p14:creationId xmlns:p14="http://schemas.microsoft.com/office/powerpoint/2010/main" val="3036310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0682" t="6966" r="13328" b="27823"/>
          <a:stretch/>
        </p:blipFill>
        <p:spPr bwMode="auto">
          <a:xfrm>
            <a:off x="223592" y="404664"/>
            <a:ext cx="8705804" cy="5976664"/>
          </a:xfrm>
          <a:prstGeom prst="rect">
            <a:avLst/>
          </a:prstGeom>
          <a:ln>
            <a:solidFill>
              <a:schemeClr val="tx1"/>
            </a:solidFill>
          </a:ln>
          <a:extLst>
            <a:ext uri="{53640926-AAD7-44D8-BBD7-CCE9431645EC}">
              <a14:shadowObscured xmlns:a14="http://schemas.microsoft.com/office/drawing/2010/main"/>
            </a:ext>
          </a:extLst>
        </p:spPr>
      </p:pic>
      <p:sp>
        <p:nvSpPr>
          <p:cNvPr id="3" name="Номер слайда 2"/>
          <p:cNvSpPr>
            <a:spLocks noGrp="1"/>
          </p:cNvSpPr>
          <p:nvPr>
            <p:ph type="sldNum" sz="quarter" idx="12"/>
          </p:nvPr>
        </p:nvSpPr>
        <p:spPr/>
        <p:txBody>
          <a:bodyPr/>
          <a:lstStyle/>
          <a:p>
            <a:fld id="{82148991-DA46-4A29-9A79-08D91B4C27C5}" type="slidenum">
              <a:rPr lang="ru-RU" smtClean="0"/>
              <a:t>47</a:t>
            </a:fld>
            <a:endParaRPr lang="ru-RU"/>
          </a:p>
        </p:txBody>
      </p:sp>
    </p:spTree>
    <p:extLst>
      <p:ext uri="{BB962C8B-B14F-4D97-AF65-F5344CB8AC3E}">
        <p14:creationId xmlns:p14="http://schemas.microsoft.com/office/powerpoint/2010/main" val="1465485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8112" t="15867" r="21516" b="10407"/>
          <a:stretch/>
        </p:blipFill>
        <p:spPr bwMode="auto">
          <a:xfrm>
            <a:off x="1547664" y="332656"/>
            <a:ext cx="5741232" cy="5608932"/>
          </a:xfrm>
          <a:prstGeom prst="rect">
            <a:avLst/>
          </a:prstGeom>
          <a:ln>
            <a:solidFill>
              <a:schemeClr val="tx1"/>
            </a:solidFill>
          </a:ln>
          <a:extLst>
            <a:ext uri="{53640926-AAD7-44D8-BBD7-CCE9431645EC}">
              <a14:shadowObscured xmlns:a14="http://schemas.microsoft.com/office/drawing/2010/main"/>
            </a:ext>
          </a:extLst>
        </p:spPr>
      </p:pic>
      <p:sp>
        <p:nvSpPr>
          <p:cNvPr id="3" name="Номер слайда 2"/>
          <p:cNvSpPr>
            <a:spLocks noGrp="1"/>
          </p:cNvSpPr>
          <p:nvPr>
            <p:ph type="sldNum" sz="quarter" idx="12"/>
          </p:nvPr>
        </p:nvSpPr>
        <p:spPr/>
        <p:txBody>
          <a:bodyPr/>
          <a:lstStyle/>
          <a:p>
            <a:fld id="{82148991-DA46-4A29-9A79-08D91B4C27C5}" type="slidenum">
              <a:rPr lang="ru-RU" smtClean="0"/>
              <a:t>48</a:t>
            </a:fld>
            <a:endParaRPr lang="ru-RU"/>
          </a:p>
        </p:txBody>
      </p:sp>
    </p:spTree>
    <p:extLst>
      <p:ext uri="{BB962C8B-B14F-4D97-AF65-F5344CB8AC3E}">
        <p14:creationId xmlns:p14="http://schemas.microsoft.com/office/powerpoint/2010/main" val="556319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3401893" cy="369332"/>
          </a:xfrm>
          <a:prstGeom prst="rect">
            <a:avLst/>
          </a:prstGeom>
        </p:spPr>
        <p:txBody>
          <a:bodyPr wrap="none">
            <a:spAutoFit/>
          </a:bodyPr>
          <a:lstStyle/>
          <a:p>
            <a:r>
              <a:rPr lang="ru-RU" b="1" dirty="0" smtClean="0">
                <a:solidFill>
                  <a:srgbClr val="002060"/>
                </a:solidFill>
              </a:rPr>
              <a:t>2. название организации.</a:t>
            </a:r>
            <a:endParaRPr lang="ru-RU" b="1" dirty="0">
              <a:solidFill>
                <a:srgbClr val="002060"/>
              </a:solidFill>
            </a:endParaRPr>
          </a:p>
        </p:txBody>
      </p:sp>
      <p:sp>
        <p:nvSpPr>
          <p:cNvPr id="3" name="Прямоугольник 2"/>
          <p:cNvSpPr/>
          <p:nvPr/>
        </p:nvSpPr>
        <p:spPr>
          <a:xfrm>
            <a:off x="179512" y="562352"/>
            <a:ext cx="8769763" cy="923330"/>
          </a:xfrm>
          <a:prstGeom prst="rect">
            <a:avLst/>
          </a:prstGeom>
        </p:spPr>
        <p:txBody>
          <a:bodyPr wrap="square">
            <a:spAutoFit/>
          </a:bodyPr>
          <a:lstStyle/>
          <a:p>
            <a:r>
              <a:rPr lang="ru-RU" dirty="0"/>
              <a:t>Указано ИП (индивидуальный предприниматель) вместо названия организации или просто имя, фамилия. Например: «ИП Филатова» или «Александр</a:t>
            </a:r>
            <a:r>
              <a:rPr lang="ru-RU" dirty="0" smtClean="0"/>
              <a:t>».</a:t>
            </a:r>
            <a:endParaRPr lang="ru-RU" dirty="0"/>
          </a:p>
        </p:txBody>
      </p:sp>
      <p:pic>
        <p:nvPicPr>
          <p:cNvPr id="4" name="Рисунок 3"/>
          <p:cNvPicPr>
            <a:picLocks noChangeAspect="1"/>
          </p:cNvPicPr>
          <p:nvPr/>
        </p:nvPicPr>
        <p:blipFill rotWithShape="1">
          <a:blip r:embed="rId2"/>
          <a:srcRect l="13002" t="10837" r="11920" b="24565"/>
          <a:stretch/>
        </p:blipFill>
        <p:spPr bwMode="auto">
          <a:xfrm>
            <a:off x="1043609" y="1485682"/>
            <a:ext cx="7043856" cy="4848443"/>
          </a:xfrm>
          <a:prstGeom prst="rect">
            <a:avLst/>
          </a:prstGeom>
          <a:ln>
            <a:solidFill>
              <a:schemeClr val="tx1"/>
            </a:solidFill>
          </a:ln>
          <a:extLst>
            <a:ext uri="{53640926-AAD7-44D8-BBD7-CCE9431645EC}">
              <a14:shadowObscured xmlns:a14="http://schemas.microsoft.com/office/drawing/2010/main"/>
            </a:ext>
          </a:extLst>
        </p:spPr>
      </p:pic>
      <p:sp>
        <p:nvSpPr>
          <p:cNvPr id="5" name="Овал 4"/>
          <p:cNvSpPr/>
          <p:nvPr/>
        </p:nvSpPr>
        <p:spPr>
          <a:xfrm>
            <a:off x="8604448" y="6237312"/>
            <a:ext cx="25494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p:txBody>
          <a:bodyPr/>
          <a:lstStyle/>
          <a:p>
            <a:fld id="{82148991-DA46-4A29-9A79-08D91B4C27C5}" type="slidenum">
              <a:rPr lang="ru-RU" smtClean="0"/>
              <a:t>49</a:t>
            </a:fld>
            <a:endParaRPr lang="ru-RU"/>
          </a:p>
        </p:txBody>
      </p:sp>
    </p:spTree>
    <p:extLst>
      <p:ext uri="{BB962C8B-B14F-4D97-AF65-F5344CB8AC3E}">
        <p14:creationId xmlns:p14="http://schemas.microsoft.com/office/powerpoint/2010/main" val="343560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0" y="6524625"/>
            <a:ext cx="9144000" cy="0"/>
          </a:xfrm>
          <a:prstGeom prst="line">
            <a:avLst/>
          </a:prstGeom>
          <a:noFill/>
          <a:ln w="9525">
            <a:solidFill>
              <a:srgbClr val="3C496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Text Box 9"/>
          <p:cNvSpPr txBox="1">
            <a:spLocks noChangeArrowheads="1"/>
          </p:cNvSpPr>
          <p:nvPr/>
        </p:nvSpPr>
        <p:spPr bwMode="auto">
          <a:xfrm>
            <a:off x="3779838" y="6583363"/>
            <a:ext cx="53292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r" eaLnBrk="1" hangingPunct="1"/>
            <a:r>
              <a:rPr lang="ru-RU" sz="1200">
                <a:solidFill>
                  <a:srgbClr val="9CABB9"/>
                </a:solidFill>
              </a:rPr>
              <a:t>Технология успешного поиска работы. Учебный курс</a:t>
            </a:r>
          </a:p>
        </p:txBody>
      </p:sp>
      <p:sp>
        <p:nvSpPr>
          <p:cNvPr id="7172" name="Rectangle 11"/>
          <p:cNvSpPr>
            <a:spLocks noGrp="1" noChangeArrowheads="1"/>
          </p:cNvSpPr>
          <p:nvPr>
            <p:ph type="title" idx="4294967295"/>
          </p:nvPr>
        </p:nvSpPr>
        <p:spPr>
          <a:xfrm>
            <a:off x="2771775" y="404813"/>
            <a:ext cx="6372225" cy="865187"/>
          </a:xfrm>
          <a:noFill/>
        </p:spPr>
        <p:txBody>
          <a:bodyPr>
            <a:normAutofit fontScale="90000"/>
          </a:bodyPr>
          <a:lstStyle/>
          <a:p>
            <a:pPr eaLnBrk="1" hangingPunct="1"/>
            <a:r>
              <a:rPr lang="ru-RU" sz="3600" smtClean="0">
                <a:solidFill>
                  <a:schemeClr val="bg1"/>
                </a:solidFill>
              </a:rPr>
              <a:t>Психологическая</a:t>
            </a:r>
            <a:r>
              <a:rPr lang="ru-RU" sz="3600" smtClean="0"/>
              <a:t> </a:t>
            </a:r>
            <a:r>
              <a:rPr lang="ru-RU" sz="3600" smtClean="0">
                <a:solidFill>
                  <a:schemeClr val="bg1"/>
                </a:solidFill>
              </a:rPr>
              <a:t>подготовка</a:t>
            </a:r>
            <a:endParaRPr lang="ru-RU" smtClean="0"/>
          </a:p>
        </p:txBody>
      </p:sp>
      <p:sp>
        <p:nvSpPr>
          <p:cNvPr id="7173" name="Text Box 12"/>
          <p:cNvSpPr txBox="1">
            <a:spLocks noChangeArrowheads="1"/>
          </p:cNvSpPr>
          <p:nvPr/>
        </p:nvSpPr>
        <p:spPr bwMode="auto">
          <a:xfrm>
            <a:off x="406465" y="289249"/>
            <a:ext cx="8413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ru-RU" sz="3600" dirty="0">
                <a:solidFill>
                  <a:srgbClr val="FF0000"/>
                </a:solidFill>
                <a:latin typeface="+mn-lt"/>
              </a:rPr>
              <a:t>Кто нужен работодателю?</a:t>
            </a:r>
          </a:p>
        </p:txBody>
      </p:sp>
      <p:sp>
        <p:nvSpPr>
          <p:cNvPr id="7175" name="Line 3"/>
          <p:cNvSpPr>
            <a:spLocks noChangeShapeType="1"/>
          </p:cNvSpPr>
          <p:nvPr/>
        </p:nvSpPr>
        <p:spPr bwMode="auto">
          <a:xfrm>
            <a:off x="2411413" y="1412875"/>
            <a:ext cx="640873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Text Box 5"/>
          <p:cNvSpPr txBox="1">
            <a:spLocks noChangeArrowheads="1"/>
          </p:cNvSpPr>
          <p:nvPr/>
        </p:nvSpPr>
        <p:spPr bwMode="auto">
          <a:xfrm>
            <a:off x="197869" y="1052736"/>
            <a:ext cx="8748262" cy="1384995"/>
          </a:xfrm>
          <a:prstGeom prst="rect">
            <a:avLst/>
          </a:prstGeom>
          <a:solidFill>
            <a:schemeClr val="accent5">
              <a:lumMod val="20000"/>
              <a:lumOff val="80000"/>
            </a:schemeClr>
          </a:solidFill>
          <a:ln>
            <a:noFill/>
          </a:ln>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eaLnBrk="1" hangingPunct="1"/>
            <a:r>
              <a:rPr lang="ru-RU" sz="2800" dirty="0" smtClean="0">
                <a:solidFill>
                  <a:srgbClr val="002060"/>
                </a:solidFill>
                <a:latin typeface="+mn-lt"/>
              </a:rPr>
              <a:t>Вы </a:t>
            </a:r>
            <a:r>
              <a:rPr lang="ru-RU" sz="2800" dirty="0">
                <a:solidFill>
                  <a:srgbClr val="002060"/>
                </a:solidFill>
                <a:latin typeface="+mn-lt"/>
              </a:rPr>
              <a:t>лично  - не интересны.</a:t>
            </a:r>
          </a:p>
          <a:p>
            <a:pPr algn="ctr" eaLnBrk="1" hangingPunct="1"/>
            <a:r>
              <a:rPr lang="ru-RU" sz="2800" dirty="0" smtClean="0">
                <a:solidFill>
                  <a:srgbClr val="002060"/>
                </a:solidFill>
                <a:latin typeface="+mn-lt"/>
              </a:rPr>
              <a:t>Интересны </a:t>
            </a:r>
            <a:r>
              <a:rPr lang="ru-RU" sz="2800" dirty="0">
                <a:solidFill>
                  <a:srgbClr val="002060"/>
                </a:solidFill>
                <a:latin typeface="+mn-lt"/>
              </a:rPr>
              <a:t>Ваши: способности, знания, умения, желание работать</a:t>
            </a:r>
            <a:r>
              <a:rPr lang="ru-RU" sz="2800" dirty="0" smtClean="0">
                <a:solidFill>
                  <a:srgbClr val="002060"/>
                </a:solidFill>
                <a:latin typeface="+mn-lt"/>
              </a:rPr>
              <a:t>.</a:t>
            </a:r>
            <a:endParaRPr lang="ru-RU" sz="2800" dirty="0">
              <a:solidFill>
                <a:schemeClr val="bg1"/>
              </a:solidFill>
            </a:endParaRPr>
          </a:p>
        </p:txBody>
      </p:sp>
      <p:sp>
        <p:nvSpPr>
          <p:cNvPr id="2" name="Прямоугольник 1"/>
          <p:cNvSpPr/>
          <p:nvPr/>
        </p:nvSpPr>
        <p:spPr>
          <a:xfrm>
            <a:off x="365156" y="2708920"/>
            <a:ext cx="8413685" cy="2031325"/>
          </a:xfrm>
          <a:prstGeom prst="rect">
            <a:avLst/>
          </a:prstGeom>
        </p:spPr>
        <p:txBody>
          <a:bodyPr wrap="square">
            <a:spAutoFit/>
          </a:bodyPr>
          <a:lstStyle/>
          <a:p>
            <a:pPr algn="ctr"/>
            <a:r>
              <a:rPr lang="ru-RU" b="1" dirty="0">
                <a:solidFill>
                  <a:srgbClr val="FF0000"/>
                </a:solidFill>
              </a:rPr>
              <a:t>Ситуация на рынке не меняется из года в год: хорошие работники нужны всем и всегда!</a:t>
            </a:r>
          </a:p>
          <a:p>
            <a:pPr algn="ctr"/>
            <a:endParaRPr lang="ru-RU" dirty="0" smtClean="0">
              <a:solidFill>
                <a:srgbClr val="FF0000"/>
              </a:solidFill>
            </a:endParaRPr>
          </a:p>
          <a:p>
            <a:pPr algn="ctr"/>
            <a:r>
              <a:rPr lang="ru-RU" dirty="0" err="1"/>
              <a:t>Вильфредо</a:t>
            </a:r>
            <a:r>
              <a:rPr lang="ru-RU" dirty="0"/>
              <a:t> </a:t>
            </a:r>
            <a:r>
              <a:rPr lang="ru-RU" b="1" dirty="0"/>
              <a:t>Парето</a:t>
            </a:r>
            <a:r>
              <a:rPr lang="ru-RU" dirty="0"/>
              <a:t>, в наиболее общем виде формулируется как «20% усилий дают 80% результата, а остальные 80% усилий — лишь 20% результата»</a:t>
            </a:r>
            <a:endParaRPr lang="ru-RU" dirty="0">
              <a:solidFill>
                <a:srgbClr val="FF0000"/>
              </a:solidFill>
            </a:endParaRPr>
          </a:p>
          <a:p>
            <a:pPr algn="ctr"/>
            <a:r>
              <a:rPr lang="ru-RU" dirty="0">
                <a:solidFill>
                  <a:srgbClr val="FF0000"/>
                </a:solidFill>
              </a:rPr>
              <a:t>Принцип 20/80</a:t>
            </a:r>
          </a:p>
        </p:txBody>
      </p:sp>
      <p:sp>
        <p:nvSpPr>
          <p:cNvPr id="3" name="Номер слайда 2"/>
          <p:cNvSpPr>
            <a:spLocks noGrp="1"/>
          </p:cNvSpPr>
          <p:nvPr>
            <p:ph type="sldNum" sz="quarter" idx="12"/>
          </p:nvPr>
        </p:nvSpPr>
        <p:spPr/>
        <p:txBody>
          <a:bodyPr/>
          <a:lstStyle/>
          <a:p>
            <a:fld id="{82148991-DA46-4A29-9A79-08D91B4C27C5}" type="slidenum">
              <a:rPr lang="ru-RU" smtClean="0"/>
              <a:t>5</a:t>
            </a:fld>
            <a:endParaRPr lang="ru-RU"/>
          </a:p>
        </p:txBody>
      </p:sp>
      <p:sp>
        <p:nvSpPr>
          <p:cNvPr id="4" name="Прямоугольник 3"/>
          <p:cNvSpPr/>
          <p:nvPr/>
        </p:nvSpPr>
        <p:spPr>
          <a:xfrm>
            <a:off x="331024" y="4869160"/>
            <a:ext cx="8412793" cy="1200329"/>
          </a:xfrm>
          <a:prstGeom prst="rect">
            <a:avLst/>
          </a:prstGeom>
        </p:spPr>
        <p:txBody>
          <a:bodyPr wrap="square">
            <a:spAutoFit/>
          </a:bodyPr>
          <a:lstStyle/>
          <a:p>
            <a:pPr algn="just"/>
            <a:r>
              <a:rPr lang="ru-RU" b="1" dirty="0" err="1">
                <a:solidFill>
                  <a:srgbClr val="FF0000"/>
                </a:solidFill>
              </a:rPr>
              <a:t>Хэдхантинг</a:t>
            </a:r>
            <a:r>
              <a:rPr lang="ru-RU" b="1" dirty="0">
                <a:solidFill>
                  <a:srgbClr val="FF0000"/>
                </a:solidFill>
              </a:rPr>
              <a:t> </a:t>
            </a:r>
            <a:r>
              <a:rPr lang="ru-RU" b="1" dirty="0"/>
              <a:t>(</a:t>
            </a:r>
            <a:r>
              <a:rPr lang="ru-RU" b="1" i="1" dirty="0"/>
              <a:t>англ.</a:t>
            </a:r>
            <a:r>
              <a:rPr lang="ru-RU" b="1" dirty="0"/>
              <a:t> </a:t>
            </a:r>
            <a:r>
              <a:rPr lang="ru-RU" b="1" dirty="0" err="1"/>
              <a:t>headhunting</a:t>
            </a:r>
            <a:r>
              <a:rPr lang="ru-RU" b="1" dirty="0"/>
              <a:t> — охота за головами) является одним из методов поиска кандидатов на вакансию, позволяющим решать задачу по выведению компании на более высокий уровень </a:t>
            </a:r>
            <a:r>
              <a:rPr lang="ru-RU" b="1" dirty="0" smtClean="0"/>
              <a:t>развития.</a:t>
            </a:r>
            <a:endParaRPr lang="ru-RU" dirty="0"/>
          </a:p>
        </p:txBody>
      </p:sp>
    </p:spTree>
    <p:extLst>
      <p:ext uri="{BB962C8B-B14F-4D97-AF65-F5344CB8AC3E}">
        <p14:creationId xmlns:p14="http://schemas.microsoft.com/office/powerpoint/2010/main" val="1450334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640960" cy="369332"/>
          </a:xfrm>
          <a:prstGeom prst="rect">
            <a:avLst/>
          </a:prstGeom>
        </p:spPr>
        <p:txBody>
          <a:bodyPr wrap="square">
            <a:spAutoFit/>
          </a:bodyPr>
          <a:lstStyle/>
          <a:p>
            <a:r>
              <a:rPr lang="ru-RU" dirty="0" smtClean="0"/>
              <a:t> </a:t>
            </a:r>
            <a:r>
              <a:rPr lang="ru-RU" dirty="0"/>
              <a:t>Вместо названия компании, указано направление деятельности. Например</a:t>
            </a:r>
            <a:r>
              <a:rPr lang="ru-RU" dirty="0" smtClean="0"/>
              <a:t>:</a:t>
            </a:r>
            <a:endParaRPr lang="ru-RU" dirty="0"/>
          </a:p>
        </p:txBody>
      </p:sp>
      <p:sp>
        <p:nvSpPr>
          <p:cNvPr id="4" name="Прямоугольник 3"/>
          <p:cNvSpPr/>
          <p:nvPr/>
        </p:nvSpPr>
        <p:spPr>
          <a:xfrm>
            <a:off x="323528" y="764704"/>
            <a:ext cx="8568952" cy="2585323"/>
          </a:xfrm>
          <a:prstGeom prst="rect">
            <a:avLst/>
          </a:prstGeom>
        </p:spPr>
        <p:txBody>
          <a:bodyPr wrap="square">
            <a:spAutoFit/>
          </a:bodyPr>
          <a:lstStyle/>
          <a:p>
            <a:pPr marL="285750" indent="-285750">
              <a:buFont typeface="Arial" pitchFamily="34" charset="0"/>
              <a:buChar char="•"/>
            </a:pPr>
            <a:r>
              <a:rPr lang="ru-RU" dirty="0"/>
              <a:t>«Административная работа», или «Работа с персоналом».</a:t>
            </a:r>
          </a:p>
          <a:p>
            <a:pPr marL="285750" indent="-285750">
              <a:buFont typeface="Arial" pitchFamily="34" charset="0"/>
              <a:buChar char="•"/>
            </a:pPr>
            <a:r>
              <a:rPr lang="ru-RU" dirty="0" smtClean="0"/>
              <a:t>Пафосное </a:t>
            </a:r>
            <a:r>
              <a:rPr lang="ru-RU" dirty="0"/>
              <a:t>название ничего не говорящее о деятельности компании</a:t>
            </a:r>
            <a:r>
              <a:rPr lang="ru-RU" dirty="0" smtClean="0"/>
              <a:t>. В </a:t>
            </a:r>
            <a:r>
              <a:rPr lang="ru-RU" dirty="0"/>
              <a:t>таком случае следует поискать информацию о работодателе в интернете. Скорее всего вы найдете кучу объявлений от этой организации с указанием разных вакансий или не найдёте никакой информации вовсе. И то, и другое должно вас насторожить.</a:t>
            </a:r>
          </a:p>
          <a:p>
            <a:pPr marL="285750" indent="-285750">
              <a:buFont typeface="Arial" pitchFamily="34" charset="0"/>
              <a:buChar char="•"/>
            </a:pPr>
            <a:r>
              <a:rPr lang="ru-RU" dirty="0" smtClean="0"/>
              <a:t>Иногда </a:t>
            </a:r>
            <a:r>
              <a:rPr lang="ru-RU" dirty="0"/>
              <a:t>мошенники указывают в своем объявлении название реально существующей компании, но не имеющей к ним никакого отношения.</a:t>
            </a:r>
          </a:p>
          <a:p>
            <a:pPr marL="285750" indent="-285750">
              <a:buFont typeface="Arial" pitchFamily="34" charset="0"/>
              <a:buChar char="•"/>
            </a:pPr>
            <a:r>
              <a:rPr lang="ru-RU" dirty="0" smtClean="0"/>
              <a:t>Название </a:t>
            </a:r>
            <a:r>
              <a:rPr lang="ru-RU" dirty="0"/>
              <a:t>компании не </a:t>
            </a:r>
            <a:r>
              <a:rPr lang="ru-RU" dirty="0" smtClean="0"/>
              <a:t>указано.</a:t>
            </a:r>
            <a:endParaRPr lang="ru-RU" dirty="0"/>
          </a:p>
        </p:txBody>
      </p:sp>
      <p:pic>
        <p:nvPicPr>
          <p:cNvPr id="2051" name="Picture 3" descr="http://vorabota.ru/images/stories/blog_text/obman/02_nabor_text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30" y="3568468"/>
            <a:ext cx="6981923" cy="203872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82148991-DA46-4A29-9A79-08D91B4C27C5}" type="slidenum">
              <a:rPr lang="ru-RU" smtClean="0"/>
              <a:t>50</a:t>
            </a:fld>
            <a:endParaRPr lang="ru-RU"/>
          </a:p>
        </p:txBody>
      </p:sp>
    </p:spTree>
    <p:extLst>
      <p:ext uri="{BB962C8B-B14F-4D97-AF65-F5344CB8AC3E}">
        <p14:creationId xmlns:p14="http://schemas.microsoft.com/office/powerpoint/2010/main" val="2355219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369332"/>
          </a:xfrm>
          <a:prstGeom prst="rect">
            <a:avLst/>
          </a:prstGeom>
        </p:spPr>
        <p:txBody>
          <a:bodyPr wrap="square">
            <a:spAutoFit/>
          </a:bodyPr>
          <a:lstStyle/>
          <a:p>
            <a:r>
              <a:rPr lang="ru-RU" b="1" dirty="0" smtClean="0">
                <a:solidFill>
                  <a:srgbClr val="002060"/>
                </a:solidFill>
              </a:rPr>
              <a:t>3. зарплата </a:t>
            </a:r>
            <a:r>
              <a:rPr lang="ru-RU" b="1" dirty="0">
                <a:solidFill>
                  <a:srgbClr val="002060"/>
                </a:solidFill>
              </a:rPr>
              <a:t>и требования к </a:t>
            </a:r>
            <a:r>
              <a:rPr lang="ru-RU" b="1" dirty="0" smtClean="0">
                <a:solidFill>
                  <a:srgbClr val="002060"/>
                </a:solidFill>
              </a:rPr>
              <a:t>соискателю.</a:t>
            </a:r>
            <a:endParaRPr lang="ru-RU" b="1" dirty="0">
              <a:solidFill>
                <a:srgbClr val="002060"/>
              </a:solidFill>
            </a:endParaRPr>
          </a:p>
        </p:txBody>
      </p:sp>
      <p:sp>
        <p:nvSpPr>
          <p:cNvPr id="3" name="Прямоугольник 2"/>
          <p:cNvSpPr/>
          <p:nvPr/>
        </p:nvSpPr>
        <p:spPr>
          <a:xfrm>
            <a:off x="188842" y="692696"/>
            <a:ext cx="8766315" cy="1754326"/>
          </a:xfrm>
          <a:prstGeom prst="rect">
            <a:avLst/>
          </a:prstGeom>
        </p:spPr>
        <p:txBody>
          <a:bodyPr wrap="square">
            <a:spAutoFit/>
          </a:bodyPr>
          <a:lstStyle/>
          <a:p>
            <a:r>
              <a:rPr lang="ru-RU" dirty="0"/>
              <a:t>Мошенники всегда обещают зарплату выше среднего при низких требованиях к соискателю</a:t>
            </a:r>
            <a:r>
              <a:rPr lang="ru-RU" dirty="0" smtClean="0"/>
              <a:t>.</a:t>
            </a:r>
          </a:p>
          <a:p>
            <a:r>
              <a:rPr lang="ru-RU" dirty="0" smtClean="0"/>
              <a:t>Отсутствуют </a:t>
            </a:r>
            <a:r>
              <a:rPr lang="ru-RU" dirty="0"/>
              <a:t>конкретные требования к соискателю (если вместо «Высшее образование», «опыт работы», «без в/п» мы видим «для пенсионеров», «для студентов», «целеустремленным и коммуникабельным»). </a:t>
            </a:r>
          </a:p>
          <a:p>
            <a:endParaRPr lang="ru-RU" dirty="0"/>
          </a:p>
        </p:txBody>
      </p:sp>
      <p:sp>
        <p:nvSpPr>
          <p:cNvPr id="4" name="Овал 3"/>
          <p:cNvSpPr/>
          <p:nvPr/>
        </p:nvSpPr>
        <p:spPr>
          <a:xfrm>
            <a:off x="8604448" y="6237312"/>
            <a:ext cx="25494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82148991-DA46-4A29-9A79-08D91B4C27C5}" type="slidenum">
              <a:rPr lang="ru-RU" smtClean="0"/>
              <a:t>51</a:t>
            </a:fld>
            <a:endParaRPr lang="ru-RU"/>
          </a:p>
        </p:txBody>
      </p:sp>
    </p:spTree>
    <p:extLst>
      <p:ext uri="{BB962C8B-B14F-4D97-AF65-F5344CB8AC3E}">
        <p14:creationId xmlns:p14="http://schemas.microsoft.com/office/powerpoint/2010/main" val="2765284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3058851" cy="369332"/>
          </a:xfrm>
          <a:prstGeom prst="rect">
            <a:avLst/>
          </a:prstGeom>
        </p:spPr>
        <p:txBody>
          <a:bodyPr wrap="none">
            <a:spAutoFit/>
          </a:bodyPr>
          <a:lstStyle/>
          <a:p>
            <a:r>
              <a:rPr lang="ru-RU" b="1" dirty="0" smtClean="0">
                <a:solidFill>
                  <a:srgbClr val="002060"/>
                </a:solidFill>
              </a:rPr>
              <a:t>4. </a:t>
            </a:r>
            <a:r>
              <a:rPr lang="ru-RU" b="1" dirty="0">
                <a:solidFill>
                  <a:srgbClr val="002060"/>
                </a:solidFill>
              </a:rPr>
              <a:t>контактные </a:t>
            </a:r>
            <a:r>
              <a:rPr lang="ru-RU" b="1" dirty="0" smtClean="0">
                <a:solidFill>
                  <a:srgbClr val="002060"/>
                </a:solidFill>
              </a:rPr>
              <a:t>данные.</a:t>
            </a:r>
            <a:endParaRPr lang="ru-RU" b="1" dirty="0">
              <a:solidFill>
                <a:srgbClr val="002060"/>
              </a:solidFill>
            </a:endParaRPr>
          </a:p>
        </p:txBody>
      </p:sp>
      <p:sp>
        <p:nvSpPr>
          <p:cNvPr id="3" name="Прямоугольник 2"/>
          <p:cNvSpPr/>
          <p:nvPr/>
        </p:nvSpPr>
        <p:spPr>
          <a:xfrm>
            <a:off x="179512" y="620688"/>
            <a:ext cx="8784976" cy="4247317"/>
          </a:xfrm>
          <a:prstGeom prst="rect">
            <a:avLst/>
          </a:prstGeom>
        </p:spPr>
        <p:txBody>
          <a:bodyPr wrap="square">
            <a:spAutoFit/>
          </a:bodyPr>
          <a:lstStyle/>
          <a:p>
            <a:pPr algn="just"/>
            <a:r>
              <a:rPr lang="ru-RU" dirty="0"/>
              <a:t>Обязательно проверьте, что </a:t>
            </a:r>
            <a:r>
              <a:rPr lang="ru-RU" dirty="0" err="1"/>
              <a:t>яндекс</a:t>
            </a:r>
            <a:r>
              <a:rPr lang="ru-RU" dirty="0"/>
              <a:t> или </a:t>
            </a:r>
            <a:r>
              <a:rPr lang="ru-RU" dirty="0" err="1"/>
              <a:t>гугл</a:t>
            </a:r>
            <a:r>
              <a:rPr lang="ru-RU" dirty="0"/>
              <a:t> знают о телефонных номерах и электронной почте указанных в объявлении. Вы можете обнаружить, что мошенники дают объявления от имени разных компаний, но с указанием одних и тех же контактов. Или увидеть массу объявлений от одной компании, но с большим разбросом вакансий, что является крайне тревожным сигналом. Если аферисты поленились сменить номер, вы можете обнаружить негативные отзывы тех, кто уже попался на их уловку.</a:t>
            </a:r>
          </a:p>
          <a:p>
            <a:pPr algn="just"/>
            <a:r>
              <a:rPr lang="ru-RU" dirty="0"/>
              <a:t>Когда в объявлении указывается электронная почта, обращайте внимание на адрес. О многом может сказать как название почтового ящика (до знака </a:t>
            </a:r>
            <a:r>
              <a:rPr lang="ru-RU" b="1" dirty="0"/>
              <a:t>@</a:t>
            </a:r>
            <a:r>
              <a:rPr lang="ru-RU" dirty="0"/>
              <a:t>), так и домен почты (после знака </a:t>
            </a:r>
            <a:r>
              <a:rPr lang="ru-RU" b="1" dirty="0"/>
              <a:t>@</a:t>
            </a:r>
            <a:r>
              <a:rPr lang="ru-RU" dirty="0"/>
              <a:t>).</a:t>
            </a:r>
          </a:p>
          <a:p>
            <a:pPr algn="just"/>
            <a:r>
              <a:rPr lang="ru-RU" dirty="0"/>
              <a:t>Мошенникам приходится часто менять почту, поэтому названия почтовых ящиков у них всегда длинные и сложные, не редко с беспорядочным набором цифр. Некоторые названия откровенно несерьезны, что сразу выдает афериста. Мошенники регистрируют почту на бесплатных почтовых сервисах (</a:t>
            </a:r>
            <a:r>
              <a:rPr lang="ru-RU" dirty="0" err="1"/>
              <a:t>yandex</a:t>
            </a:r>
            <a:r>
              <a:rPr lang="ru-RU" dirty="0"/>
              <a:t>, </a:t>
            </a:r>
            <a:r>
              <a:rPr lang="ru-RU" dirty="0" err="1"/>
              <a:t>mail</a:t>
            </a:r>
            <a:r>
              <a:rPr lang="ru-RU" dirty="0"/>
              <a:t>, </a:t>
            </a:r>
            <a:r>
              <a:rPr lang="ru-RU" dirty="0" err="1"/>
              <a:t>gmail</a:t>
            </a:r>
            <a:r>
              <a:rPr lang="ru-RU" dirty="0"/>
              <a:t> и тому подобное).</a:t>
            </a:r>
          </a:p>
        </p:txBody>
      </p:sp>
      <p:sp>
        <p:nvSpPr>
          <p:cNvPr id="4" name="Овал 3"/>
          <p:cNvSpPr/>
          <p:nvPr/>
        </p:nvSpPr>
        <p:spPr>
          <a:xfrm>
            <a:off x="8604448" y="6237312"/>
            <a:ext cx="25494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82148991-DA46-4A29-9A79-08D91B4C27C5}" type="slidenum">
              <a:rPr lang="ru-RU" smtClean="0"/>
              <a:t>52</a:t>
            </a:fld>
            <a:endParaRPr lang="ru-RU"/>
          </a:p>
        </p:txBody>
      </p:sp>
    </p:spTree>
    <p:extLst>
      <p:ext uri="{BB962C8B-B14F-4D97-AF65-F5344CB8AC3E}">
        <p14:creationId xmlns:p14="http://schemas.microsoft.com/office/powerpoint/2010/main" val="58920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71" t="11985" r="18593" b="32973"/>
          <a:stretch/>
        </p:blipFill>
        <p:spPr bwMode="auto">
          <a:xfrm>
            <a:off x="395536" y="399187"/>
            <a:ext cx="7941323" cy="5368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82148991-DA46-4A29-9A79-08D91B4C27C5}" type="slidenum">
              <a:rPr lang="ru-RU" smtClean="0"/>
              <a:t>53</a:t>
            </a:fld>
            <a:endParaRPr lang="ru-RU"/>
          </a:p>
        </p:txBody>
      </p:sp>
    </p:spTree>
    <p:extLst>
      <p:ext uri="{BB962C8B-B14F-4D97-AF65-F5344CB8AC3E}">
        <p14:creationId xmlns:p14="http://schemas.microsoft.com/office/powerpoint/2010/main" val="271723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2225" y="1412776"/>
            <a:ext cx="8134231" cy="3046988"/>
          </a:xfrm>
          <a:prstGeom prst="rect">
            <a:avLst/>
          </a:prstGeom>
          <a:solidFill>
            <a:schemeClr val="tx2">
              <a:lumMod val="10000"/>
              <a:lumOff val="90000"/>
            </a:schemeClr>
          </a:solidFill>
        </p:spPr>
        <p:txBody>
          <a:bodyPr wrap="square">
            <a:spAutoFit/>
          </a:bodyPr>
          <a:lstStyle/>
          <a:p>
            <a:pPr algn="ctr"/>
            <a:r>
              <a:rPr lang="ru-RU" sz="2400" b="1" dirty="0"/>
              <a:t>Серьезные работодатели, имеющие свой сайт, всегда размещают почту на своем домене (например: resume@megafon-retail.ru) и практически никогда не пользуются бесплатными почтовыми сервисами. К тому же, названия почтовых ящиков у них коротки и информативны, иногда в них бывает указана фамилия и инициалы кадровика.</a:t>
            </a:r>
          </a:p>
        </p:txBody>
      </p:sp>
      <p:sp>
        <p:nvSpPr>
          <p:cNvPr id="3" name="Номер слайда 2"/>
          <p:cNvSpPr>
            <a:spLocks noGrp="1"/>
          </p:cNvSpPr>
          <p:nvPr>
            <p:ph type="sldNum" sz="quarter" idx="12"/>
          </p:nvPr>
        </p:nvSpPr>
        <p:spPr/>
        <p:txBody>
          <a:bodyPr/>
          <a:lstStyle/>
          <a:p>
            <a:fld id="{82148991-DA46-4A29-9A79-08D91B4C27C5}" type="slidenum">
              <a:rPr lang="ru-RU" smtClean="0"/>
              <a:t>54</a:t>
            </a:fld>
            <a:endParaRPr lang="ru-RU"/>
          </a:p>
        </p:txBody>
      </p:sp>
    </p:spTree>
    <p:extLst>
      <p:ext uri="{BB962C8B-B14F-4D97-AF65-F5344CB8AC3E}">
        <p14:creationId xmlns:p14="http://schemas.microsoft.com/office/powerpoint/2010/main" val="25776045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425" y="260648"/>
            <a:ext cx="4469493" cy="369332"/>
          </a:xfrm>
          <a:prstGeom prst="rect">
            <a:avLst/>
          </a:prstGeom>
        </p:spPr>
        <p:txBody>
          <a:bodyPr wrap="none">
            <a:spAutoFit/>
          </a:bodyPr>
          <a:lstStyle/>
          <a:p>
            <a:r>
              <a:rPr lang="ru-RU" b="1" dirty="0" smtClean="0">
                <a:solidFill>
                  <a:srgbClr val="002060"/>
                </a:solidFill>
              </a:rPr>
              <a:t>5.описание </a:t>
            </a:r>
            <a:r>
              <a:rPr lang="ru-RU" b="1" dirty="0">
                <a:solidFill>
                  <a:srgbClr val="002060"/>
                </a:solidFill>
              </a:rPr>
              <a:t>вакансии и </a:t>
            </a:r>
            <a:r>
              <a:rPr lang="ru-RU" b="1" dirty="0" smtClean="0">
                <a:solidFill>
                  <a:srgbClr val="002060"/>
                </a:solidFill>
              </a:rPr>
              <a:t>компании.</a:t>
            </a:r>
            <a:endParaRPr lang="ru-RU" b="1" dirty="0">
              <a:solidFill>
                <a:srgbClr val="002060"/>
              </a:solidFill>
            </a:endParaRPr>
          </a:p>
        </p:txBody>
      </p:sp>
      <p:sp>
        <p:nvSpPr>
          <p:cNvPr id="3" name="Прямоугольник 2"/>
          <p:cNvSpPr/>
          <p:nvPr/>
        </p:nvSpPr>
        <p:spPr>
          <a:xfrm>
            <a:off x="203170" y="692696"/>
            <a:ext cx="8761317" cy="1754326"/>
          </a:xfrm>
          <a:prstGeom prst="rect">
            <a:avLst/>
          </a:prstGeom>
        </p:spPr>
        <p:txBody>
          <a:bodyPr wrap="square">
            <a:spAutoFit/>
          </a:bodyPr>
          <a:lstStyle/>
          <a:p>
            <a:r>
              <a:rPr lang="ru-RU" dirty="0"/>
              <a:t>По тексту объявления должно быть понятно, чем конкретно занимается компания, и в чем именно будет заключаться ваша работа.</a:t>
            </a:r>
          </a:p>
          <a:p>
            <a:r>
              <a:rPr lang="ru-RU" dirty="0"/>
              <a:t>Чем меньше конкретики вы видите в объявлении, тем больше должны насторожиться. Мошенники очень любят обтекаемые и размытые формулировки. Вроде бы много всего написано, но что за компания и чем нужно заниматься, остаётся не ясным</a:t>
            </a:r>
            <a:r>
              <a:rPr lang="ru-RU" dirty="0" smtClean="0"/>
              <a:t>.</a:t>
            </a:r>
            <a:endParaRPr lang="ru-RU" dirty="0"/>
          </a:p>
        </p:txBody>
      </p:sp>
      <p:sp>
        <p:nvSpPr>
          <p:cNvPr id="4" name="Овал 3"/>
          <p:cNvSpPr/>
          <p:nvPr/>
        </p:nvSpPr>
        <p:spPr>
          <a:xfrm>
            <a:off x="8604448" y="6237312"/>
            <a:ext cx="25494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82148991-DA46-4A29-9A79-08D91B4C27C5}" type="slidenum">
              <a:rPr lang="ru-RU" smtClean="0"/>
              <a:t>55</a:t>
            </a:fld>
            <a:endParaRPr lang="ru-RU"/>
          </a:p>
        </p:txBody>
      </p:sp>
    </p:spTree>
    <p:extLst>
      <p:ext uri="{BB962C8B-B14F-4D97-AF65-F5344CB8AC3E}">
        <p14:creationId xmlns:p14="http://schemas.microsoft.com/office/powerpoint/2010/main" val="3463921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2862322"/>
          </a:xfrm>
          <a:prstGeom prst="rect">
            <a:avLst/>
          </a:prstGeom>
        </p:spPr>
        <p:txBody>
          <a:bodyPr wrap="square">
            <a:spAutoFit/>
          </a:bodyPr>
          <a:lstStyle/>
          <a:p>
            <a:r>
              <a:rPr lang="ru-RU" b="1" dirty="0">
                <a:solidFill>
                  <a:srgbClr val="002060"/>
                </a:solidFill>
              </a:rPr>
              <a:t>Описание деятельности компании</a:t>
            </a:r>
          </a:p>
          <a:p>
            <a:r>
              <a:rPr lang="ru-RU" dirty="0"/>
              <a:t>Описание компании </a:t>
            </a:r>
            <a:r>
              <a:rPr lang="ru-RU" dirty="0" smtClean="0"/>
              <a:t>обычно </a:t>
            </a:r>
            <a:r>
              <a:rPr lang="ru-RU" dirty="0"/>
              <a:t>отсутствует или ограничивается парой слов (предложений), не дающих четкого представления об её деятельности.</a:t>
            </a:r>
          </a:p>
          <a:p>
            <a:pPr marL="285750" indent="-285750">
              <a:buFont typeface="Arial" pitchFamily="34" charset="0"/>
              <a:buChar char="•"/>
            </a:pPr>
            <a:r>
              <a:rPr lang="ru-RU" dirty="0"/>
              <a:t>Работа в сфере финансовых услуг</a:t>
            </a:r>
          </a:p>
          <a:p>
            <a:pPr marL="285750" indent="-285750">
              <a:buFont typeface="Arial" pitchFamily="34" charset="0"/>
              <a:buChar char="•"/>
            </a:pPr>
            <a:r>
              <a:rPr lang="ru-RU" dirty="0"/>
              <a:t>Оптово-розничная торговля</a:t>
            </a:r>
          </a:p>
          <a:p>
            <a:r>
              <a:rPr lang="ru-RU" dirty="0"/>
              <a:t>Если мошенническая компания позиционируется как торговая, то в описании реализуемых товаров также употребляются очень обобщенные формулировки:</a:t>
            </a:r>
          </a:p>
          <a:p>
            <a:pPr marL="285750" indent="-285750">
              <a:buFont typeface="Arial" pitchFamily="34" charset="0"/>
              <a:buChar char="•"/>
            </a:pPr>
            <a:r>
              <a:rPr lang="ru-RU" dirty="0"/>
              <a:t>Товары народного потребления</a:t>
            </a:r>
          </a:p>
          <a:p>
            <a:pPr marL="285750" indent="-285750">
              <a:buFont typeface="Arial" pitchFamily="34" charset="0"/>
              <a:buChar char="•"/>
            </a:pPr>
            <a:r>
              <a:rPr lang="ru-RU" dirty="0"/>
              <a:t>Непродовольственная группа товаров</a:t>
            </a:r>
          </a:p>
          <a:p>
            <a:pPr marL="285750" indent="-285750">
              <a:buFont typeface="Arial" pitchFamily="34" charset="0"/>
              <a:buChar char="•"/>
            </a:pPr>
            <a:r>
              <a:rPr lang="ru-RU" dirty="0"/>
              <a:t>Бытовые приборы</a:t>
            </a:r>
          </a:p>
        </p:txBody>
      </p:sp>
      <p:sp>
        <p:nvSpPr>
          <p:cNvPr id="3" name="Овал 2"/>
          <p:cNvSpPr/>
          <p:nvPr/>
        </p:nvSpPr>
        <p:spPr>
          <a:xfrm>
            <a:off x="8604448" y="6237312"/>
            <a:ext cx="25494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82148991-DA46-4A29-9A79-08D91B4C27C5}" type="slidenum">
              <a:rPr lang="ru-RU" smtClean="0"/>
              <a:t>56</a:t>
            </a:fld>
            <a:endParaRPr lang="ru-RU"/>
          </a:p>
        </p:txBody>
      </p:sp>
    </p:spTree>
    <p:extLst>
      <p:ext uri="{BB962C8B-B14F-4D97-AF65-F5344CB8AC3E}">
        <p14:creationId xmlns:p14="http://schemas.microsoft.com/office/powerpoint/2010/main" val="8772003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064896" cy="3139321"/>
          </a:xfrm>
          <a:prstGeom prst="rect">
            <a:avLst/>
          </a:prstGeom>
        </p:spPr>
        <p:txBody>
          <a:bodyPr wrap="square">
            <a:spAutoFit/>
          </a:bodyPr>
          <a:lstStyle/>
          <a:p>
            <a:r>
              <a:rPr lang="ru-RU" b="1" dirty="0">
                <a:solidFill>
                  <a:srgbClr val="002060"/>
                </a:solidFill>
              </a:rPr>
              <a:t>Обязанности</a:t>
            </a:r>
          </a:p>
          <a:p>
            <a:pPr marL="285750" indent="-285750">
              <a:buFont typeface="Arial" pitchFamily="34" charset="0"/>
              <a:buChar char="•"/>
            </a:pPr>
            <a:r>
              <a:rPr lang="ru-RU" dirty="0"/>
              <a:t>Обеспечение офиса всем необходимым</a:t>
            </a:r>
          </a:p>
          <a:p>
            <a:pPr marL="285750" indent="-285750">
              <a:buFont typeface="Arial" pitchFamily="34" charset="0"/>
              <a:buChar char="•"/>
            </a:pPr>
            <a:r>
              <a:rPr lang="ru-RU" dirty="0"/>
              <a:t>Помощь в организации работы</a:t>
            </a:r>
          </a:p>
          <a:p>
            <a:pPr marL="285750" indent="-285750">
              <a:buFont typeface="Arial" pitchFamily="34" charset="0"/>
              <a:buChar char="•"/>
            </a:pPr>
            <a:r>
              <a:rPr lang="ru-RU" dirty="0"/>
              <a:t>Ведение документации \ ведение отчетности</a:t>
            </a:r>
          </a:p>
          <a:p>
            <a:pPr marL="285750" indent="-285750">
              <a:buFont typeface="Arial" pitchFamily="34" charset="0"/>
              <a:buChar char="•"/>
            </a:pPr>
            <a:r>
              <a:rPr lang="ru-RU" dirty="0"/>
              <a:t>Оформление документации</a:t>
            </a:r>
          </a:p>
          <a:p>
            <a:pPr marL="285750" indent="-285750">
              <a:buFont typeface="Arial" pitchFamily="34" charset="0"/>
              <a:buChar char="•"/>
            </a:pPr>
            <a:r>
              <a:rPr lang="ru-RU" dirty="0"/>
              <a:t>Работа с документацией</a:t>
            </a:r>
          </a:p>
          <a:p>
            <a:pPr marL="285750" indent="-285750">
              <a:buFont typeface="Arial" pitchFamily="34" charset="0"/>
              <a:buChar char="•"/>
            </a:pPr>
            <a:r>
              <a:rPr lang="ru-RU" dirty="0"/>
              <a:t>Обработка персональных данных</a:t>
            </a:r>
          </a:p>
          <a:p>
            <a:pPr marL="285750" indent="-285750">
              <a:buFont typeface="Arial" pitchFamily="34" charset="0"/>
              <a:buChar char="•"/>
            </a:pPr>
            <a:r>
              <a:rPr lang="ru-RU" dirty="0"/>
              <a:t>Решение организационных вопросов</a:t>
            </a:r>
          </a:p>
          <a:p>
            <a:pPr marL="285750" indent="-285750">
              <a:buFont typeface="Arial" pitchFamily="34" charset="0"/>
              <a:buChar char="•"/>
            </a:pPr>
            <a:r>
              <a:rPr lang="ru-RU" dirty="0"/>
              <a:t>Заключение договоров</a:t>
            </a:r>
          </a:p>
          <a:p>
            <a:pPr marL="285750" indent="-285750">
              <a:buFont typeface="Arial" pitchFamily="34" charset="0"/>
              <a:buChar char="•"/>
            </a:pPr>
            <a:r>
              <a:rPr lang="ru-RU" dirty="0"/>
              <a:t>Ведение клиентов</a:t>
            </a:r>
          </a:p>
          <a:p>
            <a:pPr marL="285750" indent="-285750">
              <a:buFont typeface="Arial" pitchFamily="34" charset="0"/>
              <a:buChar char="•"/>
            </a:pPr>
            <a:r>
              <a:rPr lang="ru-RU" dirty="0"/>
              <a:t>Общение с клиентами</a:t>
            </a:r>
          </a:p>
        </p:txBody>
      </p:sp>
      <p:sp>
        <p:nvSpPr>
          <p:cNvPr id="3" name="Овал 2"/>
          <p:cNvSpPr/>
          <p:nvPr/>
        </p:nvSpPr>
        <p:spPr>
          <a:xfrm>
            <a:off x="8604448" y="6237312"/>
            <a:ext cx="25494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82148991-DA46-4A29-9A79-08D91B4C27C5}" type="slidenum">
              <a:rPr lang="ru-RU" smtClean="0"/>
              <a:t>57</a:t>
            </a:fld>
            <a:endParaRPr lang="ru-RU"/>
          </a:p>
        </p:txBody>
      </p:sp>
    </p:spTree>
    <p:extLst>
      <p:ext uri="{BB962C8B-B14F-4D97-AF65-F5344CB8AC3E}">
        <p14:creationId xmlns:p14="http://schemas.microsoft.com/office/powerpoint/2010/main" val="41002908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509" y="126414"/>
            <a:ext cx="8784976" cy="5755422"/>
          </a:xfrm>
          <a:prstGeom prst="rect">
            <a:avLst/>
          </a:prstGeom>
        </p:spPr>
        <p:txBody>
          <a:bodyPr wrap="square">
            <a:spAutoFit/>
          </a:bodyPr>
          <a:lstStyle/>
          <a:p>
            <a:r>
              <a:rPr lang="ru-RU" b="1" dirty="0">
                <a:solidFill>
                  <a:srgbClr val="002060"/>
                </a:solidFill>
              </a:rPr>
              <a:t>Требования и условия</a:t>
            </a:r>
          </a:p>
          <a:p>
            <a:pPr marL="285750" indent="-285750">
              <a:buFont typeface="Arial" pitchFamily="34" charset="0"/>
              <a:buChar char="•"/>
            </a:pPr>
            <a:r>
              <a:rPr lang="ru-RU" dirty="0"/>
              <a:t>Оптимизм</a:t>
            </a:r>
          </a:p>
          <a:p>
            <a:pPr marL="285750" indent="-285750">
              <a:buFont typeface="Arial" pitchFamily="34" charset="0"/>
              <a:buChar char="•"/>
            </a:pPr>
            <a:r>
              <a:rPr lang="ru-RU" dirty="0"/>
              <a:t>Идейность</a:t>
            </a:r>
          </a:p>
          <a:p>
            <a:pPr marL="285750" indent="-285750">
              <a:buFont typeface="Arial" pitchFamily="34" charset="0"/>
              <a:buChar char="•"/>
            </a:pPr>
            <a:r>
              <a:rPr lang="ru-RU" dirty="0"/>
              <a:t>Активность</a:t>
            </a:r>
          </a:p>
          <a:p>
            <a:pPr marL="285750" indent="-285750">
              <a:buFont typeface="Arial" pitchFamily="34" charset="0"/>
              <a:buChar char="•"/>
            </a:pPr>
            <a:r>
              <a:rPr lang="ru-RU" dirty="0" err="1"/>
              <a:t>Амбициозность</a:t>
            </a:r>
            <a:endParaRPr lang="ru-RU" dirty="0"/>
          </a:p>
          <a:p>
            <a:pPr marL="285750" indent="-285750">
              <a:buFont typeface="Arial" pitchFamily="34" charset="0"/>
              <a:buChar char="•"/>
            </a:pPr>
            <a:r>
              <a:rPr lang="ru-RU" dirty="0"/>
              <a:t>Умение убеждать</a:t>
            </a:r>
          </a:p>
          <a:p>
            <a:pPr marL="285750" indent="-285750">
              <a:buFont typeface="Arial" pitchFamily="34" charset="0"/>
              <a:buChar char="•"/>
            </a:pPr>
            <a:r>
              <a:rPr lang="ru-RU" dirty="0"/>
              <a:t>Можно без опыта</a:t>
            </a:r>
          </a:p>
          <a:p>
            <a:pPr marL="285750" indent="-285750">
              <a:buFont typeface="Arial" pitchFamily="34" charset="0"/>
              <a:buChar char="•"/>
            </a:pPr>
            <a:r>
              <a:rPr lang="ru-RU" dirty="0"/>
              <a:t>Опыт не требуется</a:t>
            </a:r>
          </a:p>
          <a:p>
            <a:pPr marL="285750" indent="-285750">
              <a:buFont typeface="Arial" pitchFamily="34" charset="0"/>
              <a:buChar char="•"/>
            </a:pPr>
            <a:r>
              <a:rPr lang="ru-RU" dirty="0"/>
              <a:t>Опыт приветствуется</a:t>
            </a:r>
          </a:p>
          <a:p>
            <a:pPr marL="285750" indent="-285750">
              <a:buFont typeface="Arial" pitchFamily="34" charset="0"/>
              <a:buChar char="•"/>
            </a:pPr>
            <a:r>
              <a:rPr lang="ru-RU" dirty="0"/>
              <a:t>Быстрый карьерный рост</a:t>
            </a:r>
          </a:p>
          <a:p>
            <a:pPr marL="285750" indent="-285750">
              <a:buFont typeface="Arial" pitchFamily="34" charset="0"/>
              <a:buChar char="•"/>
            </a:pPr>
            <a:r>
              <a:rPr lang="ru-RU" dirty="0"/>
              <a:t>Перспективы карьерного роста</a:t>
            </a:r>
          </a:p>
          <a:p>
            <a:pPr marL="285750" indent="-285750">
              <a:buFont typeface="Arial" pitchFamily="34" charset="0"/>
              <a:buChar char="•"/>
            </a:pPr>
            <a:r>
              <a:rPr lang="ru-RU" dirty="0"/>
              <a:t>Не ограниченный доход, нет потолка по зарплате</a:t>
            </a:r>
          </a:p>
          <a:p>
            <a:pPr marL="285750" indent="-285750">
              <a:buFont typeface="Arial" pitchFamily="34" charset="0"/>
              <a:buChar char="•"/>
            </a:pPr>
            <a:r>
              <a:rPr lang="ru-RU" dirty="0"/>
              <a:t>Оплата еженедельно</a:t>
            </a:r>
          </a:p>
          <a:p>
            <a:pPr marL="285750" indent="-285750">
              <a:buFont typeface="Arial" pitchFamily="34" charset="0"/>
              <a:buChar char="•"/>
            </a:pPr>
            <a:r>
              <a:rPr lang="ru-RU" dirty="0"/>
              <a:t>Подарки от </a:t>
            </a:r>
            <a:r>
              <a:rPr lang="ru-RU" dirty="0" smtClean="0"/>
              <a:t>компании</a:t>
            </a:r>
          </a:p>
          <a:p>
            <a:endParaRPr lang="ru-RU" dirty="0"/>
          </a:p>
          <a:p>
            <a:pPr algn="just"/>
            <a:r>
              <a:rPr lang="ru-RU" sz="1400" dirty="0"/>
              <a:t>Требования к опыту работы и образованию минимальны, либо полностью отсутствуют. Даже если указывают, что опыт желателен, то не указывают сколько лет. Если указано, что нужно образование (крайне редко), то не указан его профиль. Не предъявляются требования и к знанию каких-либо специализированных программ или к владению какими-либо особыми навыками.</a:t>
            </a:r>
          </a:p>
          <a:p>
            <a:pPr algn="just"/>
            <a:r>
              <a:rPr lang="ru-RU" sz="1400" dirty="0"/>
              <a:t>Если оценить объявления мошенников критически, то получается, что любой, научивший разговаривать, считать до десяти и держать ручку, получит в их компании прекрасную зарплату, гибкий график и безграничные перспективы карьерного роста. Будьте реалистами.</a:t>
            </a:r>
          </a:p>
        </p:txBody>
      </p:sp>
      <p:sp>
        <p:nvSpPr>
          <p:cNvPr id="3" name="Номер слайда 2"/>
          <p:cNvSpPr>
            <a:spLocks noGrp="1"/>
          </p:cNvSpPr>
          <p:nvPr>
            <p:ph type="sldNum" sz="quarter" idx="12"/>
          </p:nvPr>
        </p:nvSpPr>
        <p:spPr/>
        <p:txBody>
          <a:bodyPr/>
          <a:lstStyle/>
          <a:p>
            <a:fld id="{82148991-DA46-4A29-9A79-08D91B4C27C5}" type="slidenum">
              <a:rPr lang="ru-RU" smtClean="0"/>
              <a:t>58</a:t>
            </a:fld>
            <a:endParaRPr lang="ru-RU"/>
          </a:p>
        </p:txBody>
      </p:sp>
    </p:spTree>
    <p:extLst>
      <p:ext uri="{BB962C8B-B14F-4D97-AF65-F5344CB8AC3E}">
        <p14:creationId xmlns:p14="http://schemas.microsoft.com/office/powerpoint/2010/main" val="3271015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4707" t="13545" r="14860" b="37499"/>
          <a:stretch/>
        </p:blipFill>
        <p:spPr bwMode="auto">
          <a:xfrm>
            <a:off x="179512" y="548680"/>
            <a:ext cx="8587191" cy="4774972"/>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3" name="Номер слайда 2"/>
          <p:cNvSpPr>
            <a:spLocks noGrp="1"/>
          </p:cNvSpPr>
          <p:nvPr>
            <p:ph type="sldNum" sz="quarter" idx="12"/>
          </p:nvPr>
        </p:nvSpPr>
        <p:spPr/>
        <p:txBody>
          <a:bodyPr/>
          <a:lstStyle/>
          <a:p>
            <a:fld id="{82148991-DA46-4A29-9A79-08D91B4C27C5}" type="slidenum">
              <a:rPr lang="ru-RU" smtClean="0"/>
              <a:t>59</a:t>
            </a:fld>
            <a:endParaRPr lang="ru-RU"/>
          </a:p>
        </p:txBody>
      </p:sp>
    </p:spTree>
    <p:extLst>
      <p:ext uri="{BB962C8B-B14F-4D97-AF65-F5344CB8AC3E}">
        <p14:creationId xmlns:p14="http://schemas.microsoft.com/office/powerpoint/2010/main" val="2566344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p;Scy;&amp;pcy;&amp;acy;&amp;jcy;&amp;dcy;&amp;ocy;&amp;gcy;&amp;rcy;&amp;acy;&amp;mcy;&amp;mcy;&amp;acy; «&amp;Gcy;&amp;dcy;&amp;iecy; &amp;mcy;&amp;ocy;&amp;zhcy;&amp;ncy;&amp;ocy; &amp;ncy;&amp;acy;&amp;jcy;&amp;tcy;&amp;icy; &amp;rcy;&amp;acy;&amp;bcy;&amp;ocy;&amp;tcy;&amp;ucy;»"/>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31985" y="620688"/>
            <a:ext cx="8446536" cy="4968552"/>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82148991-DA46-4A29-9A79-08D91B4C27C5}" type="slidenum">
              <a:rPr lang="ru-RU" smtClean="0"/>
              <a:t>6</a:t>
            </a:fld>
            <a:endParaRPr lang="ru-RU"/>
          </a:p>
        </p:txBody>
      </p:sp>
    </p:spTree>
    <p:extLst>
      <p:ext uri="{BB962C8B-B14F-4D97-AF65-F5344CB8AC3E}">
        <p14:creationId xmlns:p14="http://schemas.microsoft.com/office/powerpoint/2010/main" val="137097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F23ECCDA-89F3-4AA1-82B2-7576C96048C6}" type="slidenum">
              <a:rPr lang="ru-RU" smtClean="0"/>
              <a:pPr>
                <a:defRPr/>
              </a:pPr>
              <a:t>7</a:t>
            </a:fld>
            <a:endParaRPr lang="ru-RU" dirty="0"/>
          </a:p>
        </p:txBody>
      </p:sp>
      <p:sp>
        <p:nvSpPr>
          <p:cNvPr id="8197" name="TextBox 7"/>
          <p:cNvSpPr txBox="1">
            <a:spLocks noChangeArrowheads="1"/>
          </p:cNvSpPr>
          <p:nvPr/>
        </p:nvSpPr>
        <p:spPr bwMode="auto">
          <a:xfrm>
            <a:off x="0" y="1190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800" b="1" dirty="0">
                <a:solidFill>
                  <a:srgbClr val="FF0000"/>
                </a:solidFill>
                <a:latin typeface="+mn-lt"/>
              </a:rPr>
              <a:t>Где искать информацию о вакансиях?</a:t>
            </a:r>
            <a:endParaRPr lang="ru-RU" sz="2800" dirty="0">
              <a:solidFill>
                <a:srgbClr val="FF0000"/>
              </a:solidFill>
              <a:latin typeface="+mn-lt"/>
            </a:endParaRPr>
          </a:p>
        </p:txBody>
      </p:sp>
      <p:sp>
        <p:nvSpPr>
          <p:cNvPr id="8" name="TextBox 7"/>
          <p:cNvSpPr txBox="1"/>
          <p:nvPr/>
        </p:nvSpPr>
        <p:spPr>
          <a:xfrm>
            <a:off x="0" y="642938"/>
            <a:ext cx="9144000" cy="5509200"/>
          </a:xfrm>
          <a:prstGeom prst="rect">
            <a:avLst/>
          </a:prstGeom>
          <a:noFill/>
        </p:spPr>
        <p:txBody>
          <a:bodyPr>
            <a:spAutoFit/>
          </a:bodyPr>
          <a:lstStyle/>
          <a:p>
            <a:pPr marL="625475" indent="-350838">
              <a:buFont typeface="Wingdings" pitchFamily="2" charset="2"/>
              <a:buChar char="Ø"/>
              <a:defRPr/>
            </a:pPr>
            <a:r>
              <a:rPr lang="ru-RU" sz="2200" b="1" dirty="0">
                <a:solidFill>
                  <a:srgbClr val="002060"/>
                </a:solidFill>
              </a:rPr>
              <a:t>Службы занятости населения</a:t>
            </a:r>
          </a:p>
          <a:p>
            <a:pPr marL="625475" indent="-350838">
              <a:buFont typeface="Wingdings" pitchFamily="2" charset="2"/>
              <a:buChar char="Ø"/>
              <a:defRPr/>
            </a:pPr>
            <a:r>
              <a:rPr lang="ru-RU" sz="2200" b="1" dirty="0">
                <a:solidFill>
                  <a:srgbClr val="002060"/>
                </a:solidFill>
              </a:rPr>
              <a:t>Кадровые агентства</a:t>
            </a:r>
          </a:p>
          <a:p>
            <a:pPr marL="625475" indent="-350838">
              <a:buFont typeface="Wingdings" pitchFamily="2" charset="2"/>
              <a:buChar char="Ø"/>
              <a:defRPr/>
            </a:pPr>
            <a:r>
              <a:rPr lang="ru-RU" sz="2200" b="1" dirty="0">
                <a:solidFill>
                  <a:srgbClr val="002060"/>
                </a:solidFill>
              </a:rPr>
              <a:t>Ярмарки вакансий</a:t>
            </a:r>
          </a:p>
          <a:p>
            <a:pPr marL="625475" indent="-350838">
              <a:buFont typeface="Wingdings" pitchFamily="2" charset="2"/>
              <a:buChar char="Ø"/>
              <a:defRPr/>
            </a:pPr>
            <a:r>
              <a:rPr lang="ru-RU" sz="2200" b="1" dirty="0">
                <a:solidFill>
                  <a:srgbClr val="002060"/>
                </a:solidFill>
              </a:rPr>
              <a:t>Объявления о вакансиях в СМИ:</a:t>
            </a:r>
          </a:p>
          <a:p>
            <a:pPr marL="808038" indent="625475">
              <a:defRPr/>
            </a:pPr>
            <a:r>
              <a:rPr lang="ru-RU" sz="2200" b="1" dirty="0">
                <a:solidFill>
                  <a:srgbClr val="002060"/>
                </a:solidFill>
              </a:rPr>
              <a:t> </a:t>
            </a:r>
          </a:p>
          <a:p>
            <a:pPr marL="808038" indent="625475">
              <a:buFont typeface="Wingdings" pitchFamily="2" charset="2"/>
              <a:buChar char="ü"/>
              <a:defRPr/>
            </a:pPr>
            <a:r>
              <a:rPr lang="ru-RU" sz="2200" b="1" dirty="0">
                <a:solidFill>
                  <a:srgbClr val="002060"/>
                </a:solidFill>
              </a:rPr>
              <a:t> специализированные газеты;</a:t>
            </a:r>
          </a:p>
          <a:p>
            <a:pPr marL="808038" indent="625475">
              <a:buFont typeface="Wingdings" pitchFamily="2" charset="2"/>
              <a:buChar char="ü"/>
              <a:defRPr/>
            </a:pPr>
            <a:r>
              <a:rPr lang="ru-RU" sz="2200" b="1" dirty="0" smtClean="0">
                <a:solidFill>
                  <a:srgbClr val="002060"/>
                </a:solidFill>
              </a:rPr>
              <a:t>те </a:t>
            </a:r>
            <a:r>
              <a:rPr lang="ru-RU" sz="2200" b="1" dirty="0">
                <a:solidFill>
                  <a:srgbClr val="002060"/>
                </a:solidFill>
              </a:rPr>
              <a:t>местные печатные издания;</a:t>
            </a:r>
          </a:p>
          <a:p>
            <a:pPr marL="808038" indent="625475">
              <a:buFont typeface="Wingdings" pitchFamily="2" charset="2"/>
              <a:buChar char="ü"/>
              <a:defRPr/>
            </a:pPr>
            <a:r>
              <a:rPr lang="ru-RU" sz="2200" b="1" dirty="0" err="1" smtClean="0">
                <a:solidFill>
                  <a:srgbClr val="002060"/>
                </a:solidFill>
              </a:rPr>
              <a:t>левидение</a:t>
            </a:r>
            <a:r>
              <a:rPr lang="ru-RU" sz="2200" b="1" dirty="0">
                <a:solidFill>
                  <a:srgbClr val="002060"/>
                </a:solidFill>
              </a:rPr>
              <a:t>;</a:t>
            </a:r>
          </a:p>
          <a:p>
            <a:pPr marL="808038" indent="625475">
              <a:buFont typeface="Wingdings" pitchFamily="2" charset="2"/>
              <a:buChar char="ü"/>
              <a:defRPr/>
            </a:pPr>
            <a:r>
              <a:rPr lang="ru-RU" sz="2200" b="1" dirty="0">
                <a:solidFill>
                  <a:srgbClr val="002060"/>
                </a:solidFill>
              </a:rPr>
              <a:t> Интернет;</a:t>
            </a:r>
          </a:p>
          <a:p>
            <a:pPr marL="808038" indent="625475">
              <a:buFont typeface="Wingdings" pitchFamily="2" charset="2"/>
              <a:buChar char="ü"/>
              <a:defRPr/>
            </a:pPr>
            <a:r>
              <a:rPr lang="ru-RU" sz="2200" b="1" dirty="0">
                <a:solidFill>
                  <a:srgbClr val="002060"/>
                </a:solidFill>
              </a:rPr>
              <a:t> радио.</a:t>
            </a:r>
          </a:p>
          <a:p>
            <a:pPr marL="808038" indent="625475">
              <a:buFont typeface="Arial" pitchFamily="34" charset="0"/>
              <a:buChar char="•"/>
              <a:defRPr/>
            </a:pPr>
            <a:endParaRPr lang="ru-RU" sz="2200" b="1" dirty="0">
              <a:solidFill>
                <a:srgbClr val="002060"/>
              </a:solidFill>
            </a:endParaRPr>
          </a:p>
          <a:p>
            <a:pPr marL="274638" indent="441325">
              <a:buFont typeface="Wingdings" pitchFamily="2" charset="2"/>
              <a:buChar char="Ø"/>
              <a:defRPr/>
            </a:pPr>
            <a:r>
              <a:rPr lang="ru-RU" sz="2200" b="1" dirty="0">
                <a:solidFill>
                  <a:srgbClr val="002060"/>
                </a:solidFill>
              </a:rPr>
              <a:t>Объявления на досках объявлений</a:t>
            </a:r>
          </a:p>
          <a:p>
            <a:pPr marL="274638" indent="441325">
              <a:buFont typeface="Wingdings" pitchFamily="2" charset="2"/>
              <a:buChar char="Ø"/>
              <a:defRPr/>
            </a:pPr>
            <a:r>
              <a:rPr lang="ru-RU" sz="2200" b="1" dirty="0">
                <a:solidFill>
                  <a:srgbClr val="002060"/>
                </a:solidFill>
              </a:rPr>
              <a:t>Телефонные звонки «на удачу»</a:t>
            </a:r>
          </a:p>
          <a:p>
            <a:pPr marL="274638" indent="441325">
              <a:buFont typeface="Wingdings" pitchFamily="2" charset="2"/>
              <a:buChar char="Ø"/>
              <a:defRPr/>
            </a:pPr>
            <a:r>
              <a:rPr lang="ru-RU" sz="2200" b="1" dirty="0">
                <a:solidFill>
                  <a:srgbClr val="002060"/>
                </a:solidFill>
              </a:rPr>
              <a:t>Обход предприятий и отделов кадров</a:t>
            </a:r>
          </a:p>
          <a:p>
            <a:pPr marL="274638" indent="441325">
              <a:buFont typeface="Wingdings" pitchFamily="2" charset="2"/>
              <a:buChar char="Ø"/>
              <a:defRPr/>
            </a:pPr>
            <a:r>
              <a:rPr lang="ru-RU" sz="2200" b="1" dirty="0">
                <a:solidFill>
                  <a:srgbClr val="002060"/>
                </a:solidFill>
              </a:rPr>
              <a:t>Информация от родных, знакомых, соседей, друзей и т.д.</a:t>
            </a:r>
          </a:p>
        </p:txBody>
      </p:sp>
      <p:pic>
        <p:nvPicPr>
          <p:cNvPr id="1026" name="Picture 2" descr="&amp;Kcy;&amp;acy;&amp;kcy; &amp;vcy;&amp;ycy;&amp;bcy;&amp;rcy;&amp;acy;&amp;tcy;&amp;softcy; &amp;scy;&amp;ocy;&amp;tcy;&amp;rcy;&amp;ucy;&amp;dcy;&amp;ncy;&amp;icy;&amp;kcy;&amp;acy; &amp;ncy;&amp;acy; &amp;scy;&amp;ocy;&amp;bcy;&amp;iecy;&amp;scy;&amp;iecy;&amp;dcy;&amp;ocy;&amp;vcy;&amp;acy;&amp;ncy;&amp;icy;&amp;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642938"/>
            <a:ext cx="2644176" cy="189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83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8</a:t>
            </a:fld>
            <a:endParaRPr lang="ru-RU"/>
          </a:p>
        </p:txBody>
      </p:sp>
      <p:sp>
        <p:nvSpPr>
          <p:cNvPr id="3" name="Прямоугольник 2"/>
          <p:cNvSpPr/>
          <p:nvPr/>
        </p:nvSpPr>
        <p:spPr>
          <a:xfrm>
            <a:off x="323528" y="260648"/>
            <a:ext cx="8640960" cy="3139321"/>
          </a:xfrm>
          <a:prstGeom prst="rect">
            <a:avLst/>
          </a:prstGeom>
        </p:spPr>
        <p:txBody>
          <a:bodyPr wrap="square">
            <a:spAutoFit/>
          </a:bodyPr>
          <a:lstStyle/>
          <a:p>
            <a:pPr algn="ctr" fontAlgn="base"/>
            <a:r>
              <a:rPr lang="ru-RU" b="1" dirty="0">
                <a:solidFill>
                  <a:srgbClr val="FF0000"/>
                </a:solidFill>
              </a:rPr>
              <a:t>Все методы поиска работы, существующие на настоящий момент, можно объединить в 9 основных направлений:</a:t>
            </a:r>
          </a:p>
          <a:p>
            <a:pPr fontAlgn="base"/>
            <a:r>
              <a:rPr lang="ru-RU" i="1" dirty="0"/>
              <a:t>1. Сайты и порталы по трудоустройству;</a:t>
            </a:r>
            <a:endParaRPr lang="ru-RU" dirty="0"/>
          </a:p>
          <a:p>
            <a:pPr fontAlgn="base"/>
            <a:r>
              <a:rPr lang="ru-RU" i="1" dirty="0"/>
              <a:t>2. Кадровые и рекрутинговые агентства;</a:t>
            </a:r>
            <a:endParaRPr lang="ru-RU" dirty="0"/>
          </a:p>
          <a:p>
            <a:pPr fontAlgn="base"/>
            <a:r>
              <a:rPr lang="ru-RU" i="1" dirty="0"/>
              <a:t>3. Объявления в печатных СМИ;</a:t>
            </a:r>
            <a:endParaRPr lang="ru-RU" dirty="0"/>
          </a:p>
          <a:p>
            <a:pPr fontAlgn="base"/>
            <a:r>
              <a:rPr lang="ru-RU" i="1" dirty="0"/>
              <a:t>4. Доски объявлений (городские и в интернете);</a:t>
            </a:r>
            <a:endParaRPr lang="ru-RU" dirty="0"/>
          </a:p>
          <a:p>
            <a:pPr fontAlgn="base"/>
            <a:r>
              <a:rPr lang="ru-RU" i="1" dirty="0"/>
              <a:t>5. Сайты компаний-работодателей;</a:t>
            </a:r>
            <a:endParaRPr lang="ru-RU" dirty="0"/>
          </a:p>
          <a:p>
            <a:pPr fontAlgn="base"/>
            <a:r>
              <a:rPr lang="ru-RU" i="1" dirty="0"/>
              <a:t>6. Личные визиты в компании-работодатели;</a:t>
            </a:r>
            <a:endParaRPr lang="ru-RU" dirty="0"/>
          </a:p>
          <a:p>
            <a:pPr fontAlgn="base"/>
            <a:r>
              <a:rPr lang="ru-RU" i="1" dirty="0"/>
              <a:t>7. Государственная служба занятости;</a:t>
            </a:r>
            <a:endParaRPr lang="ru-RU" dirty="0"/>
          </a:p>
          <a:p>
            <a:pPr fontAlgn="base"/>
            <a:r>
              <a:rPr lang="ru-RU" i="1" dirty="0"/>
              <a:t>8. Социальные сети и форумы;</a:t>
            </a:r>
            <a:endParaRPr lang="ru-RU" dirty="0"/>
          </a:p>
          <a:p>
            <a:pPr fontAlgn="base"/>
            <a:r>
              <a:rPr lang="ru-RU" i="1" dirty="0"/>
              <a:t>9. Знакомства и рекомендации.</a:t>
            </a:r>
            <a:endParaRPr lang="ru-RU" dirty="0"/>
          </a:p>
        </p:txBody>
      </p:sp>
      <p:sp>
        <p:nvSpPr>
          <p:cNvPr id="4" name="Овал 3"/>
          <p:cNvSpPr/>
          <p:nvPr/>
        </p:nvSpPr>
        <p:spPr>
          <a:xfrm>
            <a:off x="8532440" y="6309320"/>
            <a:ext cx="339920"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http://finforum.org/uploads/2e782ba9c810e1d3d4dec5a03cb0fdf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01008"/>
            <a:ext cx="4655269" cy="26069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m.kommersant.ru/ISSUES.PHOTO/DAILY/2019/101/_2019d101-0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895920"/>
            <a:ext cx="28575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9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2148991-DA46-4A29-9A79-08D91B4C27C5}" type="slidenum">
              <a:rPr lang="ru-RU" smtClean="0"/>
              <a:t>9</a:t>
            </a:fld>
            <a:endParaRPr lang="ru-RU"/>
          </a:p>
        </p:txBody>
      </p:sp>
      <p:sp>
        <p:nvSpPr>
          <p:cNvPr id="3" name="Прямоугольник 2"/>
          <p:cNvSpPr/>
          <p:nvPr/>
        </p:nvSpPr>
        <p:spPr>
          <a:xfrm>
            <a:off x="1115616" y="5877272"/>
            <a:ext cx="6696744" cy="369332"/>
          </a:xfrm>
          <a:prstGeom prst="rect">
            <a:avLst/>
          </a:prstGeom>
        </p:spPr>
        <p:txBody>
          <a:bodyPr wrap="square">
            <a:spAutoFit/>
          </a:bodyPr>
          <a:lstStyle/>
          <a:p>
            <a:pPr algn="ctr" fontAlgn="base"/>
            <a:r>
              <a:rPr lang="ru-RU" b="1" dirty="0"/>
              <a:t>Результативность каналов для поиска работы</a:t>
            </a:r>
          </a:p>
        </p:txBody>
      </p:sp>
      <p:sp>
        <p:nvSpPr>
          <p:cNvPr id="4" name="Прямоугольник 3"/>
          <p:cNvSpPr/>
          <p:nvPr/>
        </p:nvSpPr>
        <p:spPr>
          <a:xfrm>
            <a:off x="4680012" y="233505"/>
            <a:ext cx="4320480" cy="1169551"/>
          </a:xfrm>
          <a:prstGeom prst="rect">
            <a:avLst/>
          </a:prstGeom>
        </p:spPr>
        <p:txBody>
          <a:bodyPr wrap="square">
            <a:spAutoFit/>
          </a:bodyPr>
          <a:lstStyle/>
          <a:p>
            <a:pPr algn="ctr"/>
            <a:r>
              <a:rPr lang="ru-RU" sz="1400" b="1" dirty="0"/>
              <a:t>Работные сайты, социальные сети и рекомендации</a:t>
            </a:r>
            <a:r>
              <a:rPr lang="ru-RU" sz="1400" dirty="0"/>
              <a:t> показывают небольшой рост за три года, обозначая стабильную востребованность и результативность у аудитории</a:t>
            </a:r>
          </a:p>
        </p:txBody>
      </p:sp>
      <p:sp>
        <p:nvSpPr>
          <p:cNvPr id="6" name="Прямоугольник 5"/>
          <p:cNvSpPr/>
          <p:nvPr/>
        </p:nvSpPr>
        <p:spPr>
          <a:xfrm>
            <a:off x="4932040" y="4149080"/>
            <a:ext cx="3816424" cy="1384995"/>
          </a:xfrm>
          <a:prstGeom prst="rect">
            <a:avLst/>
          </a:prstGeom>
          <a:solidFill>
            <a:schemeClr val="accent5">
              <a:lumMod val="20000"/>
              <a:lumOff val="80000"/>
            </a:schemeClr>
          </a:solidFill>
        </p:spPr>
        <p:txBody>
          <a:bodyPr wrap="square">
            <a:spAutoFit/>
          </a:bodyPr>
          <a:lstStyle/>
          <a:p>
            <a:pPr algn="ctr"/>
            <a:r>
              <a:rPr lang="ru-RU" sz="1400" i="1" dirty="0" smtClean="0"/>
              <a:t>Секрет </a:t>
            </a:r>
            <a:r>
              <a:rPr lang="ru-RU" sz="1400" i="1" dirty="0"/>
              <a:t>удачного выбора сотрудников прост —</a:t>
            </a:r>
            <a:br>
              <a:rPr lang="ru-RU" sz="1400" i="1" dirty="0"/>
            </a:br>
            <a:r>
              <a:rPr lang="ru-RU" sz="1400" i="1" dirty="0"/>
              <a:t>надо находить людей, которые сами хотят делать то,</a:t>
            </a:r>
            <a:br>
              <a:rPr lang="ru-RU" sz="1400" i="1" dirty="0"/>
            </a:br>
            <a:r>
              <a:rPr lang="ru-RU" sz="1400" i="1" dirty="0"/>
              <a:t>что бы вам хотелось от них.</a:t>
            </a:r>
            <a:r>
              <a:rPr lang="ru-RU" sz="1400" dirty="0"/>
              <a:t/>
            </a:r>
            <a:br>
              <a:rPr lang="ru-RU" sz="1400" dirty="0"/>
            </a:br>
            <a:r>
              <a:rPr lang="ru-RU" sz="1400" b="1" dirty="0"/>
              <a:t>Г. </a:t>
            </a:r>
            <a:r>
              <a:rPr lang="ru-RU" sz="1400" b="1" dirty="0" err="1" smtClean="0"/>
              <a:t>Селье</a:t>
            </a:r>
            <a:endParaRPr lang="ru-RU" sz="1400" dirty="0"/>
          </a:p>
        </p:txBody>
      </p:sp>
      <p:pic>
        <p:nvPicPr>
          <p:cNvPr id="7" name="Рисунок 6" descr="https://e.profkiosk.ru/service_tbn2/a0cy9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988" y="1556792"/>
            <a:ext cx="3824920" cy="2130172"/>
          </a:xfrm>
          <a:prstGeom prst="rect">
            <a:avLst/>
          </a:prstGeom>
          <a:noFill/>
          <a:ln>
            <a:noFill/>
          </a:ln>
        </p:spPr>
      </p:pic>
      <p:pic>
        <p:nvPicPr>
          <p:cNvPr id="5" name="Picture 2" descr="https://im.kommersant.ru/ISSUES.PHOTO/DAILY/2019/137M/_2019d137m-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85" y="321590"/>
            <a:ext cx="2592280" cy="418753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79512" y="4530330"/>
            <a:ext cx="4572000" cy="1384995"/>
          </a:xfrm>
          <a:prstGeom prst="rect">
            <a:avLst/>
          </a:prstGeom>
        </p:spPr>
        <p:txBody>
          <a:bodyPr>
            <a:spAutoFit/>
          </a:bodyPr>
          <a:lstStyle/>
          <a:p>
            <a:pPr algn="ctr"/>
            <a:r>
              <a:rPr lang="ru-RU" sz="1200" dirty="0"/>
              <a:t>По данным Высшей школы экономики, поиск работы через интернет характерен в первую очередь для неквалифицированных работников, работников сферы торговли и услуг и специалистов среднего уровня. К знакомым же чаще обращаются занятые в строительстве, в торговле и сфере услуг, к родственникам — в нефтегазовом секторе, в промышленности и энергетике.</a:t>
            </a:r>
          </a:p>
        </p:txBody>
      </p:sp>
    </p:spTree>
    <p:extLst>
      <p:ext uri="{BB962C8B-B14F-4D97-AF65-F5344CB8AC3E}">
        <p14:creationId xmlns:p14="http://schemas.microsoft.com/office/powerpoint/2010/main" val="18502470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2162</TotalTime>
  <Words>3151</Words>
  <Application>Microsoft Office PowerPoint</Application>
  <PresentationFormat>Экран (4:3)</PresentationFormat>
  <Paragraphs>383</Paragraphs>
  <Slides>59</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59</vt:i4>
      </vt:variant>
    </vt:vector>
  </HeadingPairs>
  <TitlesOfParts>
    <vt:vector size="66" baseType="lpstr">
      <vt:lpstr>Arial</vt:lpstr>
      <vt:lpstr>Calibri</vt:lpstr>
      <vt:lpstr>Georgia</vt:lpstr>
      <vt:lpstr>Verdana</vt:lpstr>
      <vt:lpstr>Wingdings</vt:lpstr>
      <vt:lpstr>Wingdings 2</vt:lpstr>
      <vt:lpstr>Официальная</vt:lpstr>
      <vt:lpstr>Презентация PowerPoint</vt:lpstr>
      <vt:lpstr>Презентация PowerPoint</vt:lpstr>
      <vt:lpstr>Презентация PowerPoint</vt:lpstr>
      <vt:lpstr>Презентация PowerPoint</vt:lpstr>
      <vt:lpstr>Психологическая подготовка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str</cp:lastModifiedBy>
  <cp:revision>114</cp:revision>
  <cp:lastPrinted>2019-02-18T01:57:24Z</cp:lastPrinted>
  <dcterms:created xsi:type="dcterms:W3CDTF">2018-02-14T06:11:47Z</dcterms:created>
  <dcterms:modified xsi:type="dcterms:W3CDTF">2024-02-15T04:46:39Z</dcterms:modified>
</cp:coreProperties>
</file>