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1" r:id="rId1"/>
  </p:sldMasterIdLst>
  <p:notesMasterIdLst>
    <p:notesMasterId r:id="rId41"/>
  </p:notesMasterIdLst>
  <p:sldIdLst>
    <p:sldId id="289" r:id="rId2"/>
    <p:sldId id="300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257" r:id="rId14"/>
    <p:sldId id="263" r:id="rId15"/>
    <p:sldId id="259" r:id="rId16"/>
    <p:sldId id="284" r:id="rId17"/>
    <p:sldId id="285" r:id="rId18"/>
    <p:sldId id="286" r:id="rId19"/>
    <p:sldId id="268" r:id="rId20"/>
    <p:sldId id="265" r:id="rId21"/>
    <p:sldId id="266" r:id="rId22"/>
    <p:sldId id="287" r:id="rId23"/>
    <p:sldId id="267" r:id="rId24"/>
    <p:sldId id="288" r:id="rId25"/>
    <p:sldId id="264" r:id="rId26"/>
    <p:sldId id="260" r:id="rId27"/>
    <p:sldId id="270" r:id="rId28"/>
    <p:sldId id="271" r:id="rId29"/>
    <p:sldId id="272" r:id="rId30"/>
    <p:sldId id="273" r:id="rId31"/>
    <p:sldId id="277" r:id="rId32"/>
    <p:sldId id="262" r:id="rId33"/>
    <p:sldId id="278" r:id="rId34"/>
    <p:sldId id="279" r:id="rId35"/>
    <p:sldId id="280" r:id="rId36"/>
    <p:sldId id="275" r:id="rId37"/>
    <p:sldId id="281" r:id="rId38"/>
    <p:sldId id="282" r:id="rId39"/>
    <p:sldId id="283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78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63EA3-514D-49CD-9B55-22A10BE8B707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B2B90-7A18-40C1-BA7E-DB72448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8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B2B90-7A18-40C1-BA7E-DB724483773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24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14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622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7047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41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65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892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889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38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38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39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7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77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35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912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89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158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  <p:sldLayoutId id="2147484134" r:id="rId13"/>
    <p:sldLayoutId id="2147484135" r:id="rId14"/>
    <p:sldLayoutId id="2147484136" r:id="rId15"/>
    <p:sldLayoutId id="2147484137" r:id="rId16"/>
    <p:sldLayoutId id="214748413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271464" y="1200945"/>
            <a:ext cx="9671050" cy="3013075"/>
          </a:xfrm>
        </p:spPr>
        <p:txBody>
          <a:bodyPr/>
          <a:lstStyle/>
          <a:p>
            <a:r>
              <a:rPr lang="ru-RU" altLang="ru-RU" sz="3600" dirty="0"/>
              <a:t>Тема: Структура городов и классификация населенных мест.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21420000">
            <a:off x="639762" y="512763"/>
            <a:ext cx="8631238" cy="1376362"/>
          </a:xfrm>
          <a:prstGeom prst="rect">
            <a:avLst/>
          </a:prstGeom>
        </p:spPr>
        <p:txBody>
          <a:bodyPr lIns="68580" tIns="34290" rIns="68580" bIns="34290" anchor="b">
            <a:normAutofit fontScale="90000" lnSpcReduction="2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r>
              <a:rPr lang="ru-RU" sz="6000" dirty="0">
                <a:solidFill>
                  <a:srgbClr val="FFFF00"/>
                </a:solidFill>
                <a:latin typeface="Impact" panose="020B0806030902050204"/>
              </a:rPr>
              <a:t>Реконструкция зданий и сооружений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97075" y="4556125"/>
            <a:ext cx="8485188" cy="1144588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100" dirty="0">
                <a:solidFill>
                  <a:prstClr val="white"/>
                </a:solidFill>
                <a:latin typeface="Impact" panose="020B0806030902050204"/>
              </a:rPr>
              <a:t>Преподаватель:      Самарина Виктория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41856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4400"/>
          </a:xfrm>
        </p:spPr>
        <p:txBody>
          <a:bodyPr/>
          <a:lstStyle/>
          <a:p>
            <a:pPr algn="ctr"/>
            <a:r>
              <a:rPr lang="ru-RU" b="1" dirty="0" smtClean="0"/>
              <a:t>Малые города </a:t>
            </a:r>
            <a:r>
              <a:rPr lang="ru-RU" dirty="0" smtClean="0"/>
              <a:t>(компактная)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4" t="24054" r="21096" b="40908"/>
          <a:stretch/>
        </p:blipFill>
        <p:spPr bwMode="auto">
          <a:xfrm>
            <a:off x="5663952" y="1628459"/>
            <a:ext cx="5534032" cy="423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0" t="47822" r="52343" b="13163"/>
          <a:stretch/>
        </p:blipFill>
        <p:spPr bwMode="auto">
          <a:xfrm>
            <a:off x="565257" y="1628460"/>
            <a:ext cx="5098695" cy="423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190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75855"/>
            <a:ext cx="10963282" cy="526550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/>
              <a:t>Вывод</a:t>
            </a:r>
          </a:p>
          <a:p>
            <a:pPr marL="0" indent="0" algn="ctr">
              <a:buNone/>
            </a:pPr>
            <a:endParaRPr lang="ru-RU" sz="4000" dirty="0" smtClean="0"/>
          </a:p>
          <a:p>
            <a:r>
              <a:rPr lang="ru-RU" sz="3200" dirty="0" smtClean="0"/>
              <a:t>Планировочная структура городов может быть очень разнообразной.</a:t>
            </a:r>
          </a:p>
          <a:p>
            <a:r>
              <a:rPr lang="ru-RU" sz="3200" dirty="0"/>
              <a:t>Планировочная </a:t>
            </a:r>
            <a:r>
              <a:rPr lang="ru-RU" sz="3200" dirty="0" smtClean="0"/>
              <a:t>структура зависит от многих факторов, среди главных можно выделить: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dirty="0" smtClean="0"/>
              <a:t>Природно-географические условия местности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dirty="0" smtClean="0"/>
              <a:t>Исторические предпосылки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dirty="0" smtClean="0"/>
              <a:t>Хозяйственный профиль города.</a:t>
            </a:r>
          </a:p>
          <a:p>
            <a:r>
              <a:rPr lang="ru-RU" sz="3200" dirty="0" smtClean="0"/>
              <a:t>Структура города обладает большой инерционностью, то есть изменить ее очень сложно. При этом в ряде случаев новые требования вынуждают город менять свою структуру, иногда весьма радикально.</a:t>
            </a: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724443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80" y="2132856"/>
            <a:ext cx="9404723" cy="1400530"/>
          </a:xfrm>
        </p:spPr>
        <p:txBody>
          <a:bodyPr/>
          <a:lstStyle/>
          <a:p>
            <a:r>
              <a:rPr lang="ru-RU" sz="6000" b="1" dirty="0" smtClean="0"/>
              <a:t>Классификация населенных пунктов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0492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9" y="620688"/>
            <a:ext cx="8496944" cy="1188720"/>
          </a:xfrm>
        </p:spPr>
        <p:txBody>
          <a:bodyPr>
            <a:normAutofit/>
          </a:bodyPr>
          <a:lstStyle/>
          <a:p>
            <a:r>
              <a:rPr lang="ru-RU" sz="1800" dirty="0"/>
              <a:t>Отображение типа поселения на топографических картах:</a:t>
            </a:r>
            <a:br>
              <a:rPr lang="ru-RU" sz="1800" dirty="0"/>
            </a:br>
            <a:r>
              <a:rPr lang="ru-RU" sz="1800" dirty="0"/>
              <a:t>Снов - город; </a:t>
            </a:r>
            <a:r>
              <a:rPr lang="ru-RU" sz="1800" i="1" dirty="0"/>
              <a:t>Новый</a:t>
            </a:r>
            <a:r>
              <a:rPr lang="ru-RU" sz="1800" dirty="0"/>
              <a:t> - поселок городского типа; </a:t>
            </a:r>
            <a:r>
              <a:rPr lang="ru-RU" sz="1800" i="1" dirty="0"/>
              <a:t>Локоть</a:t>
            </a:r>
            <a:r>
              <a:rPr lang="ru-RU" sz="1800" dirty="0"/>
              <a:t> - поселок сельского типа</a:t>
            </a:r>
            <a:endParaRPr lang="ru-RU" sz="1800" dirty="0"/>
          </a:p>
        </p:txBody>
      </p:sp>
      <p:pic>
        <p:nvPicPr>
          <p:cNvPr id="4" name="Содержимое 3" descr="image1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1" y="2214555"/>
            <a:ext cx="9131327" cy="25535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городских поселений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18686" y="2348880"/>
            <a:ext cx="8712967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Классификация городов для градостроительных </a:t>
            </a:r>
            <a:r>
              <a:rPr lang="ru-RU" dirty="0" smtClean="0"/>
              <a:t>целей основывается </a:t>
            </a:r>
            <a:r>
              <a:rPr lang="ru-RU" dirty="0"/>
              <a:t>на следующих основных признаках: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1)численность </a:t>
            </a:r>
            <a:r>
              <a:rPr lang="ru-RU" dirty="0"/>
              <a:t>населения; </a:t>
            </a:r>
            <a:br>
              <a:rPr lang="ru-RU" dirty="0"/>
            </a:br>
            <a:r>
              <a:rPr lang="ru-RU" dirty="0" smtClean="0"/>
              <a:t>2)административно-политическое </a:t>
            </a:r>
            <a:r>
              <a:rPr lang="ru-RU" dirty="0"/>
              <a:t>значение города; </a:t>
            </a:r>
            <a:br>
              <a:rPr lang="ru-RU" dirty="0"/>
            </a:br>
            <a:r>
              <a:rPr lang="ru-RU" dirty="0" smtClean="0"/>
              <a:t>3)народнохозяйственное </a:t>
            </a:r>
            <a:r>
              <a:rPr lang="ru-RU" dirty="0"/>
              <a:t>значение города; </a:t>
            </a:r>
            <a:br>
              <a:rPr lang="ru-RU" dirty="0"/>
            </a:br>
            <a:r>
              <a:rPr lang="ru-RU" dirty="0" smtClean="0"/>
              <a:t>4)местные </a:t>
            </a:r>
            <a:r>
              <a:rPr lang="ru-RU" dirty="0"/>
              <a:t>природные и исторические особенности.</a:t>
            </a:r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Классификация городов по численности населения 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малые — до 50 тыс. человек</a:t>
            </a:r>
          </a:p>
          <a:p>
            <a:pPr>
              <a:buNone/>
            </a:pPr>
            <a:r>
              <a:rPr lang="ru-RU" dirty="0" smtClean="0"/>
              <a:t>- средние — 50—100 тыс.</a:t>
            </a:r>
          </a:p>
          <a:p>
            <a:pPr>
              <a:buNone/>
            </a:pPr>
            <a:r>
              <a:rPr lang="ru-RU" dirty="0" smtClean="0"/>
              <a:t>- большие — 100—250 тыс.,</a:t>
            </a:r>
          </a:p>
          <a:p>
            <a:pPr>
              <a:buNone/>
            </a:pPr>
            <a:r>
              <a:rPr lang="ru-RU" dirty="0" smtClean="0"/>
              <a:t>- крупные — 250—500 тыс.,	</a:t>
            </a:r>
          </a:p>
          <a:p>
            <a:pPr>
              <a:buNone/>
            </a:pPr>
            <a:r>
              <a:rPr lang="ru-RU" dirty="0" smtClean="0"/>
              <a:t>- крупнейшие — от 500 тыс. до 1 </a:t>
            </a:r>
            <a:r>
              <a:rPr lang="ru-RU" dirty="0" err="1" smtClean="0"/>
              <a:t>млн</a:t>
            </a:r>
            <a:r>
              <a:rPr lang="ru-RU" dirty="0" smtClean="0"/>
              <a:t> человек,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348" y="332657"/>
            <a:ext cx="7765321" cy="772321"/>
          </a:xfrm>
        </p:spPr>
        <p:txBody>
          <a:bodyPr/>
          <a:lstStyle/>
          <a:p>
            <a:r>
              <a:rPr lang="ru-RU" dirty="0"/>
              <a:t>ПЕКИН (21 893 095 </a:t>
            </a:r>
            <a:r>
              <a:rPr lang="ru-RU" dirty="0" smtClean="0"/>
              <a:t>чел)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346" y="1272762"/>
            <a:ext cx="7848872" cy="523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70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Казань (1 257 341 чел)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2289" y="2052638"/>
            <a:ext cx="6349198" cy="4195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7807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346" y="332657"/>
            <a:ext cx="7765321" cy="1326321"/>
          </a:xfrm>
        </p:spPr>
        <p:txBody>
          <a:bodyPr/>
          <a:lstStyle/>
          <a:p>
            <a:r>
              <a:rPr lang="ru-RU" dirty="0"/>
              <a:t>Красноярск (1 092 851 </a:t>
            </a:r>
            <a:r>
              <a:rPr lang="ru-RU" dirty="0" smtClean="0"/>
              <a:t>чел)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1639" y="2052638"/>
            <a:ext cx="6290497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16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8649" y="260649"/>
            <a:ext cx="8496944" cy="1326321"/>
          </a:xfrm>
        </p:spPr>
        <p:txBody>
          <a:bodyPr/>
          <a:lstStyle/>
          <a:p>
            <a:r>
              <a:rPr lang="ru-RU" dirty="0" smtClean="0"/>
              <a:t>Владивосток(604 602 человек)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jp.sputniknews.com/images/58/29/5829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512" y="1335587"/>
            <a:ext cx="8847218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745216" cy="4195481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dirty="0" smtClean="0"/>
              <a:t>Конспект оформить в тетради. Фото </a:t>
            </a:r>
            <a:r>
              <a:rPr lang="ru-RU" dirty="0"/>
              <a:t>конспекта отправлять на эл. почту: vikasamarina@inbox.ru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596" y="116632"/>
            <a:ext cx="8229600" cy="1252728"/>
          </a:xfrm>
        </p:spPr>
        <p:txBody>
          <a:bodyPr/>
          <a:lstStyle/>
          <a:p>
            <a:r>
              <a:rPr lang="ru-RU" dirty="0" smtClean="0"/>
              <a:t>Сочи(389 946 человек)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img-fotki.yandex.ru/get/4129/14124454.32c/0_b9e2b_b37c01b7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1142984"/>
            <a:ext cx="8429652" cy="5529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4158" y="142636"/>
            <a:ext cx="7765321" cy="1326321"/>
          </a:xfrm>
        </p:spPr>
        <p:txBody>
          <a:bodyPr/>
          <a:lstStyle/>
          <a:p>
            <a:r>
              <a:rPr lang="ru-RU" dirty="0" smtClean="0"/>
              <a:t>Уссурийск(168 137 человек)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991" y="1292045"/>
            <a:ext cx="7495653" cy="530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Абакан (187 </a:t>
            </a:r>
            <a:r>
              <a:rPr lang="ru-RU" dirty="0"/>
              <a:t>239 </a:t>
            </a:r>
            <a:r>
              <a:rPr lang="ru-RU" dirty="0" smtClean="0"/>
              <a:t>чел)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1639" y="2052638"/>
            <a:ext cx="6290497" cy="4195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9494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170" y="260648"/>
            <a:ext cx="8229600" cy="1252728"/>
          </a:xfrm>
        </p:spPr>
        <p:txBody>
          <a:bodyPr/>
          <a:lstStyle/>
          <a:p>
            <a:r>
              <a:rPr lang="ru-RU" dirty="0" smtClean="0"/>
              <a:t>Ейск(83 </a:t>
            </a:r>
            <a:r>
              <a:rPr lang="ru-RU" dirty="0"/>
              <a:t>127 чел.)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9713" y="2052638"/>
            <a:ext cx="5594349" cy="4195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347" y="404665"/>
            <a:ext cx="7765321" cy="1326321"/>
          </a:xfrm>
        </p:spPr>
        <p:txBody>
          <a:bodyPr/>
          <a:lstStyle/>
          <a:p>
            <a:r>
              <a:rPr lang="ru-RU" dirty="0" smtClean="0"/>
              <a:t>Ялта (</a:t>
            </a:r>
            <a:r>
              <a:rPr lang="ru-RU" dirty="0"/>
              <a:t>78 171 </a:t>
            </a:r>
            <a:r>
              <a:rPr lang="ru-RU" dirty="0" smtClean="0"/>
              <a:t>чел)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9915" y="2052638"/>
            <a:ext cx="5993945" cy="4195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7238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4251" y="244785"/>
            <a:ext cx="7765321" cy="1326321"/>
          </a:xfrm>
        </p:spPr>
        <p:txBody>
          <a:bodyPr>
            <a:normAutofit/>
          </a:bodyPr>
          <a:lstStyle/>
          <a:p>
            <a:r>
              <a:rPr lang="ru-RU" dirty="0" smtClean="0"/>
              <a:t>Углич(32 496 человек)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kimry-time.ru/images/stories/kimr/novosti-facts/yglich-drevnii/yglich-kimry-novosti-monastu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512" y="1412777"/>
            <a:ext cx="8820472" cy="5099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Классификация городов по назначению: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а) Города экономические:</a:t>
            </a:r>
          </a:p>
          <a:p>
            <a:pPr>
              <a:buNone/>
            </a:pPr>
            <a:r>
              <a:rPr lang="ru-RU" dirty="0" smtClean="0"/>
              <a:t>- промышленные(Тольятти, Магнитогорск);</a:t>
            </a:r>
          </a:p>
          <a:p>
            <a:pPr>
              <a:buNone/>
            </a:pPr>
            <a:r>
              <a:rPr lang="ru-RU" dirty="0" smtClean="0"/>
              <a:t>- торговые (порты, железнодорожные узлы);</a:t>
            </a:r>
          </a:p>
          <a:p>
            <a:pPr>
              <a:buNone/>
            </a:pPr>
            <a:r>
              <a:rPr lang="ru-RU" dirty="0" smtClean="0"/>
              <a:t>- торгово-промышленные(Москва)</a:t>
            </a:r>
          </a:p>
          <a:p>
            <a:pPr>
              <a:buNone/>
            </a:pPr>
            <a:r>
              <a:rPr lang="ru-RU" dirty="0" smtClean="0"/>
              <a:t>б) Города особые:</a:t>
            </a:r>
          </a:p>
          <a:p>
            <a:pPr>
              <a:buNone/>
            </a:pPr>
            <a:r>
              <a:rPr lang="ru-RU" dirty="0" smtClean="0"/>
              <a:t>- город исключительно административный;</a:t>
            </a:r>
          </a:p>
          <a:p>
            <a:pPr>
              <a:buNone/>
            </a:pPr>
            <a:r>
              <a:rPr lang="ru-RU" dirty="0" smtClean="0"/>
              <a:t>- город учебный (Оксфорд, Кембридж);</a:t>
            </a:r>
          </a:p>
          <a:p>
            <a:pPr>
              <a:buNone/>
            </a:pPr>
            <a:r>
              <a:rPr lang="ru-RU" dirty="0" smtClean="0"/>
              <a:t>- город-курорт(Сочи);</a:t>
            </a:r>
          </a:p>
          <a:p>
            <a:pPr>
              <a:buNone/>
            </a:pPr>
            <a:r>
              <a:rPr lang="ru-RU" dirty="0" smtClean="0"/>
              <a:t>- научный город(</a:t>
            </a:r>
            <a:r>
              <a:rPr lang="ru-RU" dirty="0" err="1" smtClean="0"/>
              <a:t>Сколково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348" y="116633"/>
            <a:ext cx="7765321" cy="1326321"/>
          </a:xfrm>
        </p:spPr>
        <p:txBody>
          <a:bodyPr/>
          <a:lstStyle/>
          <a:p>
            <a:r>
              <a:rPr lang="ru-RU" dirty="0" smtClean="0"/>
              <a:t>Тольятти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r.mtdata.ru/r960x600/u26/photoF450/20778313951-0/origina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552" y="1052736"/>
            <a:ext cx="8286808" cy="551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730" y="369708"/>
            <a:ext cx="7765321" cy="1326321"/>
          </a:xfrm>
        </p:spPr>
        <p:txBody>
          <a:bodyPr/>
          <a:lstStyle/>
          <a:p>
            <a:r>
              <a:rPr lang="ru-RU" dirty="0" smtClean="0"/>
              <a:t>Мурманск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russia-ic.com/img/news/news_2100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1428736"/>
            <a:ext cx="762000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8881" y="23846"/>
            <a:ext cx="8229600" cy="1252728"/>
          </a:xfrm>
        </p:spPr>
        <p:txBody>
          <a:bodyPr/>
          <a:lstStyle/>
          <a:p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arthouse.ru.com/promo/image/55fd2fa5c11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5520" y="1149012"/>
            <a:ext cx="8696325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10" y="213815"/>
            <a:ext cx="8596668" cy="13208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Планировочная </a:t>
            </a:r>
            <a:r>
              <a:rPr lang="ru-RU" sz="2000" dirty="0" smtClean="0">
                <a:solidFill>
                  <a:schemeClr val="tx1"/>
                </a:solidFill>
              </a:rPr>
              <a:t>структура </a:t>
            </a:r>
            <a:r>
              <a:rPr lang="ru-RU" sz="2000" dirty="0">
                <a:solidFill>
                  <a:schemeClr val="tx1"/>
                </a:solidFill>
              </a:rPr>
              <a:t>современных городов сложна и многообразна, так как </a:t>
            </a:r>
            <a:r>
              <a:rPr lang="ru-RU" sz="2000" dirty="0" smtClean="0">
                <a:solidFill>
                  <a:schemeClr val="tx1"/>
                </a:solidFill>
              </a:rPr>
              <a:t>включает в себя мно­госложную организацию </a:t>
            </a:r>
            <a:r>
              <a:rPr lang="ru-RU" sz="2000" dirty="0">
                <a:solidFill>
                  <a:schemeClr val="tx1"/>
                </a:solidFill>
              </a:rPr>
              <a:t>основных функциональных зон.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052" y="1415041"/>
            <a:ext cx="7310219" cy="50260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900" dirty="0"/>
              <a:t>Функциональное зонирование городской территории </a:t>
            </a:r>
            <a:r>
              <a:rPr lang="ru-RU" sz="1900" dirty="0" smtClean="0"/>
              <a:t>в </a:t>
            </a:r>
            <a:r>
              <a:rPr lang="ru-RU" sz="1900" dirty="0"/>
              <a:t>городе </a:t>
            </a:r>
            <a:r>
              <a:rPr lang="ru-RU" sz="1900" dirty="0" smtClean="0"/>
              <a:t>имеют </a:t>
            </a:r>
            <a:r>
              <a:rPr lang="ru-RU" sz="1900" dirty="0"/>
              <a:t>следующие градостроительные зоны, различ­ные по своим </a:t>
            </a:r>
            <a:r>
              <a:rPr lang="ru-RU" sz="1900" dirty="0" smtClean="0"/>
              <a:t>функциям:</a:t>
            </a:r>
          </a:p>
          <a:p>
            <a:r>
              <a:rPr lang="ru-RU" sz="1900" b="1" i="1" dirty="0">
                <a:solidFill>
                  <a:srgbClr val="FF0000"/>
                </a:solidFill>
              </a:rPr>
              <a:t>Промышленная зона</a:t>
            </a:r>
            <a:r>
              <a:rPr lang="ru-RU" sz="1900" i="1" dirty="0"/>
              <a:t> </a:t>
            </a:r>
            <a:r>
              <a:rPr lang="ru-RU" sz="1900" dirty="0"/>
              <a:t>включает промышленные предприятия, об­служивающие их культурно-бытовые учреждения, улицы, площа­ди, зеленые насаждения.</a:t>
            </a:r>
          </a:p>
          <a:p>
            <a:r>
              <a:rPr lang="ru-RU" sz="1900" b="1" i="1" dirty="0" smtClean="0">
                <a:solidFill>
                  <a:srgbClr val="FF0000"/>
                </a:solidFill>
              </a:rPr>
              <a:t>Селитебная (жилая) </a:t>
            </a:r>
            <a:r>
              <a:rPr lang="ru-RU" sz="1900" b="1" i="1" dirty="0">
                <a:solidFill>
                  <a:srgbClr val="FF0000"/>
                </a:solidFill>
              </a:rPr>
              <a:t>зона </a:t>
            </a:r>
            <a:r>
              <a:rPr lang="ru-RU" sz="1900" dirty="0"/>
              <a:t>— территория, предназначенная для жилья. На ней могут размещаться микрорайоны и жилые кварталы, пред­приятия культурно-бытового обслуживания, отдельные безвред­ные предприятия, улицы, площади, объекты озеленения, скла­ды, резервные территории, устройства транспорта.</a:t>
            </a:r>
          </a:p>
          <a:p>
            <a:r>
              <a:rPr lang="ru-RU" sz="1900" b="1" i="1" dirty="0">
                <a:solidFill>
                  <a:srgbClr val="FF0000"/>
                </a:solidFill>
              </a:rPr>
              <a:t>Санитарно-защитная зона </a:t>
            </a:r>
            <a:r>
              <a:rPr lang="ru-RU" sz="1900" i="1" dirty="0"/>
              <a:t>— </a:t>
            </a:r>
            <a:r>
              <a:rPr lang="ru-RU" sz="1900" dirty="0"/>
              <a:t>зеленые насаждения шириной от 50 до 1000 м, защищающие территории от вредного влияния про­мышленности и транспорта.</a:t>
            </a:r>
          </a:p>
          <a:p>
            <a:r>
              <a:rPr lang="ru-RU" sz="1900" b="1" i="1" dirty="0">
                <a:solidFill>
                  <a:srgbClr val="FF0000"/>
                </a:solidFill>
              </a:rPr>
              <a:t>Транспортная зона </a:t>
            </a:r>
            <a:r>
              <a:rPr lang="ru-RU" sz="1900" i="1" dirty="0"/>
              <a:t>— </a:t>
            </a:r>
            <a:r>
              <a:rPr lang="ru-RU" sz="1900" dirty="0"/>
              <a:t>устройства внешнего транспорта (водно­го, воздушного, железнодорожного). </a:t>
            </a:r>
            <a:endParaRPr lang="ru-RU" sz="1900" dirty="0" smtClean="0"/>
          </a:p>
          <a:p>
            <a:r>
              <a:rPr lang="ru-RU" sz="1900" b="1" i="1" dirty="0" smtClean="0">
                <a:solidFill>
                  <a:srgbClr val="FF0000"/>
                </a:solidFill>
              </a:rPr>
              <a:t>Складская </a:t>
            </a:r>
            <a:r>
              <a:rPr lang="ru-RU" sz="1900" b="1" i="1" dirty="0">
                <a:solidFill>
                  <a:srgbClr val="FF0000"/>
                </a:solidFill>
              </a:rPr>
              <a:t>зона</a:t>
            </a:r>
            <a:r>
              <a:rPr lang="ru-RU" sz="1900" i="1" dirty="0"/>
              <a:t> </a:t>
            </a:r>
            <a:r>
              <a:rPr lang="ru-RU" sz="1900" dirty="0"/>
              <a:t>— территория разного рода складов</a:t>
            </a:r>
            <a:r>
              <a:rPr lang="ru-RU" sz="1900" dirty="0" smtClean="0"/>
              <a:t>.</a:t>
            </a:r>
          </a:p>
          <a:p>
            <a:endParaRPr lang="ru-RU" sz="1900" dirty="0"/>
          </a:p>
          <a:p>
            <a:pPr marL="0" indent="0">
              <a:buNone/>
            </a:pPr>
            <a:r>
              <a:rPr lang="ru-RU" sz="1900" dirty="0"/>
              <a:t>Формирование функциональных зон и размещение на них объектов регламентируется МДС-30-1.99 и СНиП </a:t>
            </a:r>
            <a:r>
              <a:rPr lang="ru-RU" sz="1900" dirty="0" smtClean="0"/>
              <a:t>2.07.01-89.</a:t>
            </a:r>
            <a:endParaRPr lang="ru-RU" sz="1900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160" y="1268760"/>
            <a:ext cx="4343400" cy="451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380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348" y="173854"/>
            <a:ext cx="7765321" cy="1326321"/>
          </a:xfrm>
        </p:spPr>
        <p:txBody>
          <a:bodyPr/>
          <a:lstStyle/>
          <a:p>
            <a:r>
              <a:rPr lang="ru-RU" dirty="0" smtClean="0"/>
              <a:t>Оксфорд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346" y="1308720"/>
            <a:ext cx="7904736" cy="5269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Классификация городов по их административной роли: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- столицы;</a:t>
            </a:r>
          </a:p>
          <a:p>
            <a:pPr>
              <a:buNone/>
            </a:pPr>
            <a:r>
              <a:rPr lang="ru-RU" dirty="0" smtClean="0"/>
              <a:t>- областные центры;</a:t>
            </a:r>
          </a:p>
          <a:p>
            <a:pPr>
              <a:buNone/>
            </a:pPr>
            <a:r>
              <a:rPr lang="ru-RU" dirty="0" smtClean="0"/>
              <a:t>- районные центры;</a:t>
            </a:r>
          </a:p>
          <a:p>
            <a:pPr>
              <a:buNone/>
            </a:pPr>
            <a:r>
              <a:rPr lang="ru-RU" dirty="0" smtClean="0"/>
              <a:t>- города районного подчинения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Классификация </a:t>
            </a:r>
            <a:r>
              <a:rPr lang="ru-RU" dirty="0" smtClean="0"/>
              <a:t>сельских </a:t>
            </a:r>
            <a:r>
              <a:rPr lang="ru-RU" dirty="0" err="1" smtClean="0"/>
              <a:t>населеных</a:t>
            </a:r>
            <a:r>
              <a:rPr lang="ru-RU" dirty="0" smtClean="0"/>
              <a:t> пунктов: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1. Деревня</a:t>
            </a:r>
          </a:p>
          <a:p>
            <a:pPr>
              <a:buNone/>
            </a:pPr>
            <a:r>
              <a:rPr lang="ru-RU" dirty="0" smtClean="0"/>
              <a:t>2. Лесоучасток</a:t>
            </a:r>
          </a:p>
          <a:p>
            <a:pPr>
              <a:buNone/>
            </a:pPr>
            <a:r>
              <a:rPr lang="ru-RU" dirty="0" smtClean="0"/>
              <a:t>3. Поселок</a:t>
            </a:r>
          </a:p>
          <a:p>
            <a:pPr>
              <a:buNone/>
            </a:pPr>
            <a:r>
              <a:rPr lang="ru-RU" dirty="0" smtClean="0"/>
              <a:t>4. Посёлок городского типа</a:t>
            </a:r>
          </a:p>
          <a:p>
            <a:pPr>
              <a:buNone/>
            </a:pPr>
            <a:r>
              <a:rPr lang="ru-RU" dirty="0" smtClean="0"/>
              <a:t>5. Пристанционный поселок </a:t>
            </a:r>
          </a:p>
          <a:p>
            <a:pPr>
              <a:buNone/>
            </a:pPr>
            <a:r>
              <a:rPr lang="ru-RU" dirty="0" smtClean="0"/>
              <a:t>6. Село</a:t>
            </a:r>
          </a:p>
          <a:p>
            <a:pPr>
              <a:buNone/>
            </a:pPr>
            <a:r>
              <a:rPr lang="ru-RU" dirty="0" smtClean="0"/>
              <a:t>7. Хутор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75812" y="231496"/>
            <a:ext cx="7765321" cy="1326321"/>
          </a:xfrm>
        </p:spPr>
        <p:txBody>
          <a:bodyPr/>
          <a:lstStyle/>
          <a:p>
            <a:r>
              <a:rPr lang="ru-RU" dirty="0" smtClean="0"/>
              <a:t>Деревня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ирилл\Desktop\37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628800"/>
            <a:ext cx="878497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0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1084" y="332657"/>
            <a:ext cx="7765321" cy="1326321"/>
          </a:xfrm>
        </p:spPr>
        <p:txBody>
          <a:bodyPr/>
          <a:lstStyle/>
          <a:p>
            <a:r>
              <a:rPr lang="ru-RU" dirty="0" smtClean="0"/>
              <a:t>Лесоучасток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ирилл\Desktop\07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1" y="1457077"/>
            <a:ext cx="6667501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47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Поселок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ирилл\Desktop\gen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700808"/>
            <a:ext cx="864096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3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9" y="609602"/>
            <a:ext cx="8127140" cy="1326321"/>
          </a:xfrm>
        </p:spPr>
        <p:txBody>
          <a:bodyPr>
            <a:noAutofit/>
          </a:bodyPr>
          <a:lstStyle/>
          <a:p>
            <a:r>
              <a:rPr lang="ru-RU" sz="3600" dirty="0"/>
              <a:t>Коктебель(Посёлок городского типа на востоке Крыма)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3796" name="AutoShape 4" descr="http://%D0%B0%D0%B4%D0%BE%D0%BC%D0%B0%D0%BB%D1%83%D1%87%D1%88%D0%B5.%D1%80%D1%84/wp-content/uploads/2015/05/koktebel-mini-850x566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://%D0%B0%D0%B4%D0%BE%D0%BC%D0%B0%D0%BB%D1%83%D1%87%D1%88%D0%B5.%D1%80%D1%84/wp-content/uploads/2015/05/koktebel-mini-850x566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http://%D0%B0%D0%B4%D0%BE%D0%BC%D0%B0%D0%BB%D1%83%D1%87%D1%88%D0%B5.%D1%80%D1%84/wp-content/uploads/2015/05/koktebel-mini-850x566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2" name="AutoShape 10" descr="http://%D0%B0%D0%B4%D0%BE%D0%BC%D0%B0%D0%BB%D1%83%D1%87%D1%88%D0%B5.%D1%80%D1%84/wp-content/uploads/2015/05/koktebel-mini-850x566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4" name="Picture 12" descr="http://feodom.feo.ua/news/foto/21579_3e34d456db4168b3008bd0a9d92cb9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2716" y="2060904"/>
            <a:ext cx="7098582" cy="4635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Пристанционный поселок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ирилл\Desktop\Без 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844824"/>
            <a:ext cx="864096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9347" y="260649"/>
            <a:ext cx="7765321" cy="1326321"/>
          </a:xfrm>
        </p:spPr>
        <p:txBody>
          <a:bodyPr/>
          <a:lstStyle/>
          <a:p>
            <a:r>
              <a:rPr lang="ru-RU" dirty="0" smtClean="0"/>
              <a:t>Село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ирилл\Desktop\5718237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340768"/>
            <a:ext cx="864096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45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30033" y="332657"/>
            <a:ext cx="7765321" cy="1326321"/>
          </a:xfrm>
        </p:spPr>
        <p:txBody>
          <a:bodyPr/>
          <a:lstStyle/>
          <a:p>
            <a:r>
              <a:rPr lang="ru-RU" dirty="0" smtClean="0"/>
              <a:t>Хутор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ирилл\Desktop\DSC_8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1412776"/>
            <a:ext cx="8242301" cy="511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02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457201"/>
            <a:ext cx="8991101" cy="6131858"/>
          </a:xfrm>
        </p:spPr>
        <p:txBody>
          <a:bodyPr/>
          <a:lstStyle/>
          <a:p>
            <a:r>
              <a:rPr lang="ru-RU" sz="2000" b="1" i="1" dirty="0">
                <a:solidFill>
                  <a:srgbClr val="FF0000"/>
                </a:solidFill>
              </a:rPr>
              <a:t>Планировочная структура города</a:t>
            </a:r>
            <a:r>
              <a:rPr lang="ru-RU" dirty="0"/>
              <a:t> — схематизированная модель, в которой выявлены наиболее важные и устойчивые элементы городского </a:t>
            </a:r>
            <a:r>
              <a:rPr lang="ru-RU" dirty="0" smtClean="0"/>
              <a:t>пространства.</a:t>
            </a:r>
          </a:p>
          <a:p>
            <a:r>
              <a:rPr lang="ru-RU" b="1" dirty="0" smtClean="0"/>
              <a:t>Иными словами: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1" t="22525" r="20735" b="16629"/>
          <a:stretch/>
        </p:blipFill>
        <p:spPr bwMode="auto">
          <a:xfrm>
            <a:off x="1919536" y="1988840"/>
            <a:ext cx="7504060" cy="445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2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24" y="227463"/>
            <a:ext cx="10050332" cy="1320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Планировочная структура зависит от расположения города на рельефе.</a:t>
            </a:r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Различают следующие формы: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8" t="22610" r="20257" b="16231"/>
          <a:stretch/>
        </p:blipFill>
        <p:spPr bwMode="auto">
          <a:xfrm>
            <a:off x="1919536" y="2132856"/>
            <a:ext cx="7618678" cy="4473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563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767" y="330580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/>
              <a:t>Волгоград</a:t>
            </a:r>
            <a:r>
              <a:rPr lang="ru-RU" dirty="0" smtClean="0"/>
              <a:t> (полосовидная или линейная)</a:t>
            </a:r>
            <a:endParaRPr lang="ru-RU" dirty="0"/>
          </a:p>
        </p:txBody>
      </p:sp>
      <p:pic>
        <p:nvPicPr>
          <p:cNvPr id="3074" name="Picture 2" descr="http://oplib.ru/image.php?way=oplib/baza13/1640085544869.files/image0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67" y="1760563"/>
            <a:ext cx="5576486" cy="499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2" t="23484" r="25826" b="3034"/>
          <a:stretch/>
        </p:blipFill>
        <p:spPr>
          <a:xfrm>
            <a:off x="6073252" y="1760563"/>
            <a:ext cx="4271219" cy="501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04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710" y="630830"/>
            <a:ext cx="8596668" cy="938663"/>
          </a:xfrm>
        </p:spPr>
        <p:txBody>
          <a:bodyPr/>
          <a:lstStyle/>
          <a:p>
            <a:pPr algn="ctr"/>
            <a:r>
              <a:rPr lang="ru-RU" b="1" dirty="0" smtClean="0"/>
              <a:t>Пермь</a:t>
            </a:r>
            <a:r>
              <a:rPr lang="ru-RU" dirty="0" smtClean="0"/>
              <a:t> (расчлененная)</a:t>
            </a:r>
            <a:endParaRPr lang="ru-RU" dirty="0"/>
          </a:p>
        </p:txBody>
      </p:sp>
      <p:pic>
        <p:nvPicPr>
          <p:cNvPr id="4098" name="Picture 2" descr="http://oplib.ru/image.php?way=oplib/baza13/1640085544869.files/image07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3"/>
          <a:stretch/>
        </p:blipFill>
        <p:spPr bwMode="auto">
          <a:xfrm>
            <a:off x="147205" y="1555845"/>
            <a:ext cx="6115050" cy="49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gorodperm.ru/upload/pages/6674/Skhema_2_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254" y="1555845"/>
            <a:ext cx="5738401" cy="490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2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11381"/>
          </a:xfrm>
        </p:spPr>
        <p:txBody>
          <a:bodyPr/>
          <a:lstStyle/>
          <a:p>
            <a:pPr algn="ctr"/>
            <a:r>
              <a:rPr lang="ru-RU" b="1" dirty="0" smtClean="0"/>
              <a:t>Брянск</a:t>
            </a:r>
            <a:r>
              <a:rPr lang="ru-RU" dirty="0" smtClean="0"/>
              <a:t> (многоядерная)</a:t>
            </a:r>
            <a:endParaRPr lang="ru-RU" dirty="0"/>
          </a:p>
        </p:txBody>
      </p:sp>
      <p:pic>
        <p:nvPicPr>
          <p:cNvPr id="5122" name="Picture 2" descr="http://oplib.ru/image.php?way=oplib/baza13/1640085544869.files/image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54" y="1620981"/>
            <a:ext cx="6314497" cy="481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3" t="23674" r="33875" b="19508"/>
          <a:stretch/>
        </p:blipFill>
        <p:spPr bwMode="auto">
          <a:xfrm>
            <a:off x="6785595" y="1620980"/>
            <a:ext cx="5204103" cy="481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840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2109"/>
          </a:xfrm>
        </p:spPr>
        <p:txBody>
          <a:bodyPr/>
          <a:lstStyle/>
          <a:p>
            <a:pPr algn="ctr"/>
            <a:r>
              <a:rPr lang="ru-RU" b="1" dirty="0" smtClean="0"/>
              <a:t>Москв</a:t>
            </a:r>
            <a:r>
              <a:rPr lang="ru-RU" dirty="0" smtClean="0"/>
              <a:t>а (кольцевая)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6" t="23485" r="23546" b="24053"/>
          <a:stretch/>
        </p:blipFill>
        <p:spPr bwMode="auto">
          <a:xfrm>
            <a:off x="1559496" y="1700808"/>
            <a:ext cx="8077200" cy="4682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975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464</TotalTime>
  <Words>394</Words>
  <Application>Microsoft Office PowerPoint</Application>
  <PresentationFormat>Широкоэкранный</PresentationFormat>
  <Paragraphs>90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Calibri</vt:lpstr>
      <vt:lpstr>Century Gothic</vt:lpstr>
      <vt:lpstr>Impact</vt:lpstr>
      <vt:lpstr>Wingdings 3</vt:lpstr>
      <vt:lpstr>Ион</vt:lpstr>
      <vt:lpstr>Тема: Структура городов и классификация населенных мест.</vt:lpstr>
      <vt:lpstr>Задание: </vt:lpstr>
      <vt:lpstr>Планировочная структура современных городов сложна и многообразна, так как включает в себя мно­госложную организацию основных функциональных зон.</vt:lpstr>
      <vt:lpstr>Презентация PowerPoint</vt:lpstr>
      <vt:lpstr>Планировочная структура зависит от расположения города на рельефе. Различают следующие формы:</vt:lpstr>
      <vt:lpstr>Волгоград (полосовидная или линейная)</vt:lpstr>
      <vt:lpstr>Пермь (расчлененная)</vt:lpstr>
      <vt:lpstr>Брянск (многоядерная)</vt:lpstr>
      <vt:lpstr>Москва (кольцевая)</vt:lpstr>
      <vt:lpstr>Малые города (компактная)</vt:lpstr>
      <vt:lpstr>Презентация PowerPoint</vt:lpstr>
      <vt:lpstr>Классификация населенных пунктов</vt:lpstr>
      <vt:lpstr>Отображение типа поселения на топографических картах: Снов - город; Новый - поселок городского типа; Локоть - поселок сельского типа</vt:lpstr>
      <vt:lpstr>Классификация городских поселений</vt:lpstr>
      <vt:lpstr>Классификация городов по численности населения   </vt:lpstr>
      <vt:lpstr>ПЕКИН (21 893 095 чел)</vt:lpstr>
      <vt:lpstr>Казань (1 257 341 чел)</vt:lpstr>
      <vt:lpstr>Красноярск (1 092 851 чел)</vt:lpstr>
      <vt:lpstr>Владивосток(604 602 человек)</vt:lpstr>
      <vt:lpstr>Сочи(389 946 человек)</vt:lpstr>
      <vt:lpstr>Уссурийск(168 137 человек)</vt:lpstr>
      <vt:lpstr>Абакан (187 239 чел)</vt:lpstr>
      <vt:lpstr>Ейск(83 127 чел.)</vt:lpstr>
      <vt:lpstr>Ялта (78 171 чел)</vt:lpstr>
      <vt:lpstr>Углич(32 496 человек)</vt:lpstr>
      <vt:lpstr>Классификация городов по назначению: </vt:lpstr>
      <vt:lpstr>Тольятти</vt:lpstr>
      <vt:lpstr>Мурманск</vt:lpstr>
      <vt:lpstr>Москва</vt:lpstr>
      <vt:lpstr>Оксфорд</vt:lpstr>
      <vt:lpstr>Классификация городов по их административной роли:</vt:lpstr>
      <vt:lpstr>Классификация сельских населеных пунктов: </vt:lpstr>
      <vt:lpstr>Деревня</vt:lpstr>
      <vt:lpstr>Лесоучасток</vt:lpstr>
      <vt:lpstr>Поселок</vt:lpstr>
      <vt:lpstr>Коктебель(Посёлок городского типа на востоке Крыма)</vt:lpstr>
      <vt:lpstr>Пристанционный поселок</vt:lpstr>
      <vt:lpstr>Село</vt:lpstr>
      <vt:lpstr>Хутор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Виктория Самарина</cp:lastModifiedBy>
  <cp:revision>48</cp:revision>
  <dcterms:created xsi:type="dcterms:W3CDTF">2015-11-01T09:36:47Z</dcterms:created>
  <dcterms:modified xsi:type="dcterms:W3CDTF">2022-02-05T15:40:02Z</dcterms:modified>
</cp:coreProperties>
</file>