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2" r:id="rId4"/>
    <p:sldId id="264" r:id="rId5"/>
    <p:sldId id="265" r:id="rId6"/>
    <p:sldId id="258" r:id="rId7"/>
    <p:sldId id="259" r:id="rId8"/>
    <p:sldId id="268" r:id="rId9"/>
    <p:sldId id="260" r:id="rId10"/>
    <p:sldId id="261" r:id="rId11"/>
    <p:sldId id="267" r:id="rId12"/>
    <p:sldId id="269" r:id="rId13"/>
    <p:sldId id="270" r:id="rId14"/>
    <p:sldId id="271" r:id="rId15"/>
  </p:sldIdLst>
  <p:sldSz cx="1188085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22" y="-90"/>
      </p:cViewPr>
      <p:guideLst>
        <p:guide orient="horz" pos="2160"/>
        <p:guide pos="374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1188085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B9B02-A68E-4D43-B458-8867CCE48452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03526-CC21-4415-B07A-EE0B4B7F8EF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4113" y="3886200"/>
            <a:ext cx="8316595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064" y="2007889"/>
            <a:ext cx="10098723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B9B02-A68E-4D43-B458-8867CCE48452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03526-CC21-4415-B07A-EE0B4B7F8E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13616" y="274639"/>
            <a:ext cx="2673191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42" y="274639"/>
            <a:ext cx="782156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B9B02-A68E-4D43-B458-8867CCE48452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03526-CC21-4415-B07A-EE0B4B7F8E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057" y="274638"/>
            <a:ext cx="10296737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B9B02-A68E-4D43-B458-8867CCE48452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03526-CC21-4415-B07A-EE0B4B7F8EF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92057" y="1600200"/>
            <a:ext cx="10296737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057" y="4962526"/>
            <a:ext cx="10245171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2057" y="3462339"/>
            <a:ext cx="10245171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B9B02-A68E-4D43-B458-8867CCE48452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03526-CC21-4415-B07A-EE0B4B7F8E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792057" y="1600200"/>
            <a:ext cx="4851347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37446" y="1600200"/>
            <a:ext cx="4851347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057" y="274638"/>
            <a:ext cx="10296737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B9B02-A68E-4D43-B458-8867CCE48452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03526-CC21-4415-B07A-EE0B4B7F8E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37446" y="2209800"/>
            <a:ext cx="4851347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792057" y="2209800"/>
            <a:ext cx="4851347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057" y="274638"/>
            <a:ext cx="1029673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2057" y="1600200"/>
            <a:ext cx="4851347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7446" y="1600200"/>
            <a:ext cx="4851347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B9B02-A68E-4D43-B458-8867CCE48452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03526-CC21-4415-B07A-EE0B4B7F8E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057" y="274638"/>
            <a:ext cx="10296737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B9B02-A68E-4D43-B458-8867CCE48452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03526-CC21-4415-B07A-EE0B4B7F8E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B9B02-A68E-4D43-B458-8867CCE48452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03526-CC21-4415-B07A-EE0B4B7F8E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148368" y="1447800"/>
            <a:ext cx="6039432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017" y="1447800"/>
            <a:ext cx="3861276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6017" y="2547892"/>
            <a:ext cx="3861276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B9B02-A68E-4D43-B458-8867CCE48452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03526-CC21-4415-B07A-EE0B4B7F8E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188085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057" y="1447800"/>
            <a:ext cx="3861276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51313" y="1447800"/>
            <a:ext cx="4443438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057" y="2547891"/>
            <a:ext cx="3861276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B9B02-A68E-4D43-B458-8867CCE48452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03526-CC21-4415-B07A-EE0B4B7F8E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1188085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2057" y="274638"/>
            <a:ext cx="1029673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2057" y="1600201"/>
            <a:ext cx="10296737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5531" y="6356351"/>
            <a:ext cx="19801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A27B9B02-A68E-4D43-B458-8867CCE48452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2057" y="6356351"/>
            <a:ext cx="37622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01701" y="6356351"/>
            <a:ext cx="12870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7CB03526-CC21-4415-B07A-EE0B4B7F8EFA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1064" y="1124745"/>
            <a:ext cx="10098723" cy="2475706"/>
          </a:xfrm>
        </p:spPr>
        <p:txBody>
          <a:bodyPr>
            <a:noAutofit/>
          </a:bodyPr>
          <a:lstStyle/>
          <a:p>
            <a:r>
              <a:rPr lang="ru-RU" sz="7200" b="1" dirty="0" smtClean="0"/>
              <a:t>Введение. Методы научного познания</a:t>
            </a:r>
            <a:endParaRPr lang="ru-RU" sz="7200" b="1" dirty="0"/>
          </a:p>
        </p:txBody>
      </p:sp>
    </p:spTree>
    <p:extLst>
      <p:ext uri="{BB962C8B-B14F-4D97-AF65-F5344CB8AC3E}">
        <p14:creationId xmlns:p14="http://schemas.microsoft.com/office/powerpoint/2010/main" val="427905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0" y="116632"/>
                <a:ext cx="11880850" cy="6480720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ru-RU" sz="6000" dirty="0" smtClean="0"/>
                  <a:t>5</a:t>
                </a:r>
                <a:r>
                  <a:rPr lang="en-US" sz="6000" dirty="0" smtClean="0"/>
                  <a:t>. k =            </a:t>
                </a:r>
                <a14:m>
                  <m:oMath xmlns:m="http://schemas.openxmlformats.org/officeDocument/2006/math">
                    <m:r>
                      <a:rPr lang="en-US" sz="6000" b="0" i="1" smtClean="0">
                        <a:latin typeface="Cambria Math"/>
                      </a:rPr>
                      <m:t>1,38</m:t>
                    </m:r>
                    <m:r>
                      <a:rPr lang="en-US" sz="6000" b="0" i="1" smtClean="0"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en-US" sz="6000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6000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sz="6000" b="0" i="1" smtClean="0">
                            <a:latin typeface="Cambria Math"/>
                            <a:ea typeface="Cambria Math"/>
                          </a:rPr>
                          <m:t>−23</m:t>
                        </m:r>
                      </m:sup>
                    </m:sSup>
                  </m:oMath>
                </a14:m>
                <a:r>
                  <a:rPr lang="en-US" sz="6000" dirty="0" smtClean="0"/>
                  <a:t>          </a:t>
                </a:r>
              </a:p>
              <a:p>
                <a:pPr marL="0" indent="0">
                  <a:buNone/>
                </a:pPr>
                <a:r>
                  <a:rPr lang="en-US" sz="6000" dirty="0" smtClean="0"/>
                  <a:t>6.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600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6000" b="0" i="1" smtClean="0">
                            <a:latin typeface="Cambria Math"/>
                          </a:rPr>
                          <m:t>𝑘</m:t>
                        </m:r>
                      </m:e>
                    </m:d>
                  </m:oMath>
                </a14:m>
                <a:r>
                  <a:rPr lang="en-US" sz="6000" dirty="0" smtClean="0"/>
                  <a:t>=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6000" b="0" i="1" dirty="0" smtClean="0">
                            <a:latin typeface="Cambria Math"/>
                          </a:rPr>
                          <m:t>Дж</m:t>
                        </m:r>
                      </m:num>
                      <m:den>
                        <m:r>
                          <a:rPr lang="ru-RU" sz="6000" b="0" i="1" dirty="0" smtClean="0">
                            <a:latin typeface="Cambria Math"/>
                          </a:rPr>
                          <m:t>К</m:t>
                        </m:r>
                      </m:den>
                    </m:f>
                  </m:oMath>
                </a14:m>
                <a:endParaRPr lang="en-US" sz="6000" dirty="0" smtClean="0"/>
              </a:p>
              <a:p>
                <a:pPr marL="0" indent="0">
                  <a:buNone/>
                </a:pPr>
                <a:r>
                  <a:rPr lang="en-US" sz="6000" dirty="0" smtClean="0"/>
                  <a:t>7. </a:t>
                </a:r>
                <a:r>
                  <a:rPr lang="ru-RU" sz="6000" dirty="0" smtClean="0"/>
                  <a:t>скорость –     </a:t>
                </a:r>
                <a14:m>
                  <m:oMath xmlns:m="http://schemas.openxmlformats.org/officeDocument/2006/math">
                    <m:r>
                      <a:rPr lang="ru-RU" sz="6000" i="1" smtClean="0">
                        <a:latin typeface="Cambria Math"/>
                        <a:ea typeface="Cambria Math"/>
                      </a:rPr>
                      <m:t>𝜐</m:t>
                    </m:r>
                  </m:oMath>
                </a14:m>
                <a:endParaRPr lang="ru-RU" sz="6000" dirty="0" smtClean="0"/>
              </a:p>
              <a:p>
                <a:pPr marL="0" indent="0">
                  <a:buNone/>
                </a:pPr>
                <a:r>
                  <a:rPr lang="ru-RU" sz="6000" dirty="0" smtClean="0"/>
                  <a:t>8.</a:t>
                </a:r>
                <a:r>
                  <a:rPr lang="en-US" sz="6000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600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6000" b="0" i="1" smtClean="0">
                            <a:latin typeface="Cambria Math"/>
                          </a:rPr>
                          <m:t>𝐹</m:t>
                        </m:r>
                      </m:e>
                    </m:d>
                  </m:oMath>
                </a14:m>
                <a:r>
                  <a:rPr lang="ru-RU" sz="6000" dirty="0" smtClean="0"/>
                  <a:t> </a:t>
                </a:r>
                <a:r>
                  <a:rPr lang="en-US" sz="6000" dirty="0" smtClean="0"/>
                  <a:t>= ma</a:t>
                </a:r>
                <a:r>
                  <a:rPr lang="ru-RU" sz="6000" dirty="0" smtClean="0"/>
                  <a:t>        </a:t>
                </a:r>
                <a14:m>
                  <m:oMath xmlns:m="http://schemas.openxmlformats.org/officeDocument/2006/math">
                    <m:r>
                      <a:rPr lang="ru-RU" sz="6000" b="0" i="1" smtClean="0">
                        <a:latin typeface="Cambria Math"/>
                      </a:rPr>
                      <m:t>кг</m:t>
                    </m:r>
                    <m:r>
                      <a:rPr lang="ru-RU" sz="6000" b="0" i="1" smtClean="0"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ru-RU" sz="60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ru-RU" sz="6000" b="0" i="1" smtClean="0">
                            <a:latin typeface="Cambria Math"/>
                            <a:ea typeface="Cambria Math"/>
                          </a:rPr>
                          <m:t>м</m:t>
                        </m:r>
                      </m:num>
                      <m:den>
                        <m:sSup>
                          <m:sSupPr>
                            <m:ctrlPr>
                              <a:rPr lang="ru-RU" sz="6000" b="0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ru-RU" sz="6000" b="0" i="1" smtClean="0">
                                <a:latin typeface="Cambria Math"/>
                                <a:ea typeface="Cambria Math"/>
                              </a:rPr>
                              <m:t>с</m:t>
                            </m:r>
                          </m:e>
                          <m:sup>
                            <m:r>
                              <a:rPr lang="ru-RU" sz="60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6000" dirty="0" smtClean="0"/>
                  <a:t> = н</a:t>
                </a:r>
              </a:p>
              <a:p>
                <a:pPr marL="0" indent="0">
                  <a:buNone/>
                </a:pPr>
                <a:r>
                  <a:rPr lang="ru-RU" sz="6000" dirty="0" smtClean="0"/>
                  <a:t>9. </a:t>
                </a:r>
                <a:r>
                  <a:rPr lang="ru-RU" sz="6000" smtClean="0"/>
                  <a:t>Дж =             Н* м</a:t>
                </a:r>
                <a:endParaRPr lang="ru-RU" sz="60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0" y="116632"/>
                <a:ext cx="9144000" cy="6480720"/>
              </a:xfrm>
              <a:blipFill rotWithShape="1">
                <a:blip r:embed="rId2"/>
                <a:stretch>
                  <a:fillRect l="-4000" t="-2822" b="-71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/>
          <p:cNvCxnSpPr/>
          <p:nvPr/>
        </p:nvCxnSpPr>
        <p:spPr>
          <a:xfrm>
            <a:off x="3708177" y="332656"/>
            <a:ext cx="140340" cy="58326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618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11880849" cy="67413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8800" b="1" dirty="0" smtClean="0"/>
              <a:t>Методы познания  материи: </a:t>
            </a:r>
            <a:r>
              <a:rPr lang="ru-RU" sz="8800" b="1" dirty="0"/>
              <a:t>опыт –</a:t>
            </a:r>
            <a:endParaRPr lang="ru-RU" sz="8800" b="1" dirty="0" smtClean="0"/>
          </a:p>
          <a:p>
            <a:pPr marL="0" indent="0">
              <a:buNone/>
            </a:pPr>
            <a:r>
              <a:rPr lang="ru-RU" sz="8800" b="1" dirty="0" smtClean="0"/>
              <a:t>гипотеза – теория (закон) </a:t>
            </a:r>
            <a:endParaRPr lang="ru-RU" sz="8800" b="1" dirty="0"/>
          </a:p>
        </p:txBody>
      </p:sp>
    </p:spTree>
    <p:extLst>
      <p:ext uri="{BB962C8B-B14F-4D97-AF65-F5344CB8AC3E}">
        <p14:creationId xmlns:p14="http://schemas.microsoft.com/office/powerpoint/2010/main" val="41496948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44624"/>
            <a:ext cx="11880849" cy="6813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7200" b="1" u="sng" dirty="0" smtClean="0"/>
              <a:t>Цель познания</a:t>
            </a:r>
            <a:r>
              <a:rPr lang="ru-RU" sz="7200" b="1" dirty="0" smtClean="0"/>
              <a:t>: открыть и изучить законы природы, а затем использовать их для удовлетворения практических нужд человеческого общества</a:t>
            </a:r>
            <a:endParaRPr lang="ru-RU" sz="7200" b="1" dirty="0"/>
          </a:p>
        </p:txBody>
      </p:sp>
    </p:spTree>
    <p:extLst>
      <p:ext uri="{BB962C8B-B14F-4D97-AF65-F5344CB8AC3E}">
        <p14:creationId xmlns:p14="http://schemas.microsoft.com/office/powerpoint/2010/main" val="38538305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11880849" cy="67413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b="1" dirty="0" smtClean="0"/>
              <a:t>Виды физических величин:</a:t>
            </a:r>
          </a:p>
          <a:p>
            <a:pPr>
              <a:buAutoNum type="arabicPeriod"/>
            </a:pPr>
            <a:r>
              <a:rPr lang="ru-RU" sz="4800" b="1" dirty="0" smtClean="0"/>
              <a:t>Качественная</a:t>
            </a:r>
          </a:p>
          <a:p>
            <a:pPr>
              <a:buAutoNum type="arabicPeriod"/>
            </a:pPr>
            <a:r>
              <a:rPr lang="ru-RU" sz="4800" b="1" dirty="0" smtClean="0"/>
              <a:t>Количественная </a:t>
            </a:r>
          </a:p>
          <a:p>
            <a:pPr>
              <a:buAutoNum type="arabicPeriod"/>
            </a:pPr>
            <a:r>
              <a:rPr lang="ru-RU" sz="4800" b="1" dirty="0" smtClean="0"/>
              <a:t>Скалярные</a:t>
            </a:r>
          </a:p>
          <a:p>
            <a:pPr>
              <a:buAutoNum type="arabicPeriod"/>
            </a:pPr>
            <a:r>
              <a:rPr lang="ru-RU" sz="4800" b="1" dirty="0" smtClean="0"/>
              <a:t>Векторные</a:t>
            </a:r>
          </a:p>
          <a:p>
            <a:pPr>
              <a:buAutoNum type="arabicPeriod"/>
            </a:pPr>
            <a:r>
              <a:rPr lang="ru-RU" sz="4800" b="1" dirty="0" smtClean="0"/>
              <a:t>Прямое измерение</a:t>
            </a:r>
          </a:p>
          <a:p>
            <a:pPr>
              <a:buAutoNum type="arabicPeriod"/>
            </a:pPr>
            <a:r>
              <a:rPr lang="ru-RU" sz="4800" b="1" dirty="0" smtClean="0"/>
              <a:t>Косвенное измерение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23360932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5769" y="0"/>
            <a:ext cx="11845081" cy="66693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9600" b="1" dirty="0" smtClean="0"/>
              <a:t>Любые изменения в  природе подчиняются определенным законам.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2197373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11880850" cy="67413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6600" b="1" dirty="0" smtClean="0"/>
              <a:t>Предмет: Физика – основа всех технических наук</a:t>
            </a:r>
          </a:p>
          <a:p>
            <a:pPr marL="0" indent="0">
              <a:buNone/>
            </a:pPr>
            <a:r>
              <a:rPr lang="ru-RU" sz="6600" b="1" dirty="0" smtClean="0"/>
              <a:t>Преподаватель: Фурсаева Галина Анатольевна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397779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1188085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7200" b="1" smtClean="0"/>
              <a:t>Материя –</a:t>
            </a:r>
          </a:p>
          <a:p>
            <a:pPr marL="0" indent="0">
              <a:buNone/>
            </a:pPr>
            <a:r>
              <a:rPr lang="ru-RU" sz="7200" b="1" smtClean="0"/>
              <a:t> </a:t>
            </a:r>
            <a:r>
              <a:rPr lang="ru-RU" sz="7200" b="1" dirty="0" smtClean="0"/>
              <a:t>множество существующих в мире объектов и систем, общая основа всевозможных явлений.</a:t>
            </a:r>
            <a:endParaRPr lang="ru-RU" sz="7200" b="1" dirty="0"/>
          </a:p>
        </p:txBody>
      </p:sp>
    </p:spTree>
    <p:extLst>
      <p:ext uri="{BB962C8B-B14F-4D97-AF65-F5344CB8AC3E}">
        <p14:creationId xmlns:p14="http://schemas.microsoft.com/office/powerpoint/2010/main" val="88696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1188085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6600" b="1" dirty="0" smtClean="0"/>
              <a:t>Материя находится в непрерывном  движении.</a:t>
            </a:r>
          </a:p>
          <a:p>
            <a:pPr marL="0" indent="0">
              <a:buNone/>
            </a:pPr>
            <a:endParaRPr lang="ru-RU" sz="6600" b="1" dirty="0" smtClean="0"/>
          </a:p>
          <a:p>
            <a:pPr marL="0" indent="0">
              <a:buNone/>
            </a:pPr>
            <a:r>
              <a:rPr lang="ru-RU" sz="6600" b="1" dirty="0" smtClean="0"/>
              <a:t>Движение  способ существования  материи.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72551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66" b="5340"/>
          <a:stretch/>
        </p:blipFill>
        <p:spPr bwMode="auto">
          <a:xfrm>
            <a:off x="-44291" y="1"/>
            <a:ext cx="11888443" cy="6597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531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043" y="274638"/>
            <a:ext cx="10692765" cy="634082"/>
          </a:xfrm>
        </p:spPr>
        <p:txBody>
          <a:bodyPr>
            <a:noAutofit/>
          </a:bodyPr>
          <a:lstStyle/>
          <a:p>
            <a:r>
              <a:rPr lang="ru-RU" sz="4400" b="1" u="sng" dirty="0" smtClean="0"/>
              <a:t>Действие со степенями</a:t>
            </a:r>
            <a:endParaRPr lang="ru-RU" sz="4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0" y="836712"/>
                <a:ext cx="11880850" cy="5904656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54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5400" b="1" i="1" smtClean="0">
                            <a:latin typeface="Cambria Math"/>
                          </a:rPr>
                          <m:t>а</m:t>
                        </m:r>
                      </m:e>
                      <m:sup>
                        <m:r>
                          <a:rPr lang="en-US" sz="5400" b="1" i="1" smtClean="0">
                            <a:latin typeface="Cambria Math"/>
                          </a:rPr>
                          <m:t>𝒎</m:t>
                        </m:r>
                      </m:sup>
                    </m:sSup>
                  </m:oMath>
                </a14:m>
                <a:r>
                  <a:rPr lang="en-US" sz="5400" b="1" dirty="0" smtClean="0"/>
                  <a:t> -</a:t>
                </a:r>
                <a:r>
                  <a:rPr lang="ru-RU" sz="5400" b="1" dirty="0" smtClean="0"/>
                  <a:t>степень, </a:t>
                </a:r>
                <a:r>
                  <a:rPr lang="en-US" sz="5400" b="1" dirty="0" smtClean="0"/>
                  <a:t>a –</a:t>
                </a:r>
                <a:r>
                  <a:rPr lang="ru-RU" sz="5400" b="1" dirty="0" smtClean="0"/>
                  <a:t> основание, </a:t>
                </a:r>
                <a:endParaRPr lang="en-US" sz="5400" b="1" dirty="0" smtClean="0"/>
              </a:p>
              <a:p>
                <a:pPr mar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5400" b="1" dirty="0"/>
                  <a:t> </a:t>
                </a:r>
                <a:r>
                  <a:rPr lang="en-US" sz="5400" b="1" dirty="0" smtClean="0"/>
                  <a:t>                m – </a:t>
                </a:r>
                <a:r>
                  <a:rPr lang="ru-RU" sz="5400" b="1" dirty="0" smtClean="0"/>
                  <a:t>пок</a:t>
                </a:r>
                <a:r>
                  <a:rPr lang="ru-RU" sz="5400" b="1" dirty="0"/>
                  <a:t>а</a:t>
                </a:r>
                <a:r>
                  <a:rPr lang="ru-RU" sz="5400" b="1" dirty="0" smtClean="0"/>
                  <a:t>затель</a:t>
                </a:r>
              </a:p>
              <a:p>
                <a:pPr marL="0" indent="0">
                  <a:buNone/>
                </a:pPr>
                <a:r>
                  <a:rPr lang="en-US" sz="8000" dirty="0" smtClean="0"/>
                  <a:t>1.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sz="8000" b="1" i="1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ru-RU" sz="8000" b="1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8000" b="1" i="1">
                                <a:latin typeface="Cambria Math"/>
                              </a:rPr>
                              <m:t>𝒂</m:t>
                            </m:r>
                          </m:e>
                          <m:sup>
                            <m:r>
                              <a:rPr lang="ru-RU" sz="8000" b="1" i="1">
                                <a:latin typeface="Cambria Math"/>
                              </a:rPr>
                              <m:t>𝒎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8000" b="1" i="1" baseline="30000" dirty="0"/>
                  <a:t>n</a:t>
                </a:r>
                <a:r>
                  <a:rPr lang="en-US" sz="8000" b="1" i="1" dirty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80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8000" b="1" i="1"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en-US" sz="8000" b="1" i="1">
                            <a:latin typeface="Cambria Math"/>
                          </a:rPr>
                          <m:t>𝒎</m:t>
                        </m:r>
                        <m:r>
                          <a:rPr lang="en-US" sz="8000" b="1" i="1">
                            <a:latin typeface="Cambria Math"/>
                          </a:rPr>
                          <m:t>∙</m:t>
                        </m:r>
                        <m:r>
                          <a:rPr lang="en-US" sz="8000" b="1" i="1">
                            <a:latin typeface="Cambria Math"/>
                          </a:rPr>
                          <m:t>𝒏</m:t>
                        </m:r>
                      </m:sup>
                    </m:sSup>
                  </m:oMath>
                </a14:m>
                <a:endParaRPr lang="ru-RU" sz="8000" dirty="0"/>
              </a:p>
              <a:p>
                <a:pPr marL="0" indent="0">
                  <a:buNone/>
                </a:pPr>
                <a:r>
                  <a:rPr lang="en-US" sz="8000" dirty="0" smtClean="0"/>
                  <a:t>2.</a:t>
                </a:r>
                <a:r>
                  <a:rPr lang="ru-RU" sz="8000" b="1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80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8000" b="1" i="1"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en-US" sz="8000" b="1" i="1">
                            <a:latin typeface="Cambria Math"/>
                          </a:rPr>
                          <m:t>𝒎</m:t>
                        </m:r>
                      </m:sup>
                    </m:sSup>
                    <m:r>
                      <a:rPr lang="en-US" sz="8000" b="1" i="1">
                        <a:latin typeface="Cambria Math"/>
                      </a:rPr>
                      <m:t>∙</m:t>
                    </m:r>
                    <m:sSup>
                      <m:sSupPr>
                        <m:ctrlPr>
                          <a:rPr lang="ru-RU" sz="80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8000" b="1" i="1"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en-US" sz="8000" b="1" i="1">
                            <a:latin typeface="Cambria Math"/>
                          </a:rPr>
                          <m:t>𝒏</m:t>
                        </m:r>
                      </m:sup>
                    </m:sSup>
                    <m:r>
                      <a:rPr lang="en-US" sz="8000" b="1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80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8000" b="1" i="1"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en-US" sz="8000" b="1" i="1">
                            <a:latin typeface="Cambria Math"/>
                          </a:rPr>
                          <m:t>𝒎</m:t>
                        </m:r>
                        <m:r>
                          <a:rPr lang="en-US" sz="8000" b="1" i="1">
                            <a:latin typeface="Cambria Math"/>
                          </a:rPr>
                          <m:t>+</m:t>
                        </m:r>
                        <m:r>
                          <a:rPr lang="en-US" sz="8000" b="1" i="1">
                            <a:latin typeface="Cambria Math"/>
                          </a:rPr>
                          <m:t>𝒏</m:t>
                        </m:r>
                      </m:sup>
                    </m:sSup>
                  </m:oMath>
                </a14:m>
                <a:endParaRPr lang="ru-RU" sz="8000" dirty="0"/>
              </a:p>
              <a:p>
                <a:pPr marL="0" indent="0">
                  <a:buNone/>
                </a:pPr>
                <a:endParaRPr lang="ru-RU" sz="5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0" y="836712"/>
                <a:ext cx="11880850" cy="5904656"/>
              </a:xfrm>
              <a:blipFill rotWithShape="1">
                <a:blip r:embed="rId2"/>
                <a:stretch>
                  <a:fillRect l="-4361" t="-28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488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0" y="116632"/>
                <a:ext cx="11880850" cy="6624736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sz="6000" dirty="0" smtClean="0"/>
                  <a:t>   </a:t>
                </a:r>
                <a:r>
                  <a:rPr lang="ru-RU" sz="6000" dirty="0" smtClean="0"/>
                  <a:t>   </a:t>
                </a:r>
                <a:r>
                  <a:rPr lang="en-US" sz="6000" dirty="0" smtClean="0"/>
                  <a:t> </a:t>
                </a:r>
                <a:r>
                  <a:rPr lang="ru-RU" sz="7100" dirty="0" smtClean="0"/>
                  <a:t>3.</a:t>
                </a:r>
                <a:r>
                  <a:rPr lang="en-US" sz="7100" dirty="0" smtClean="0"/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7100" b="1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7100" b="1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7100" b="1" i="1">
                                <a:latin typeface="Cambria Math"/>
                              </a:rPr>
                              <m:t>𝒂</m:t>
                            </m:r>
                          </m:e>
                          <m:sup>
                            <m:r>
                              <a:rPr lang="ru-RU" sz="7100" b="1" i="1">
                                <a:latin typeface="Cambria Math"/>
                              </a:rPr>
                              <m:t>𝒏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7100" b="1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7100" b="1" i="1">
                                <a:latin typeface="Cambria Math"/>
                              </a:rPr>
                              <m:t>𝒂</m:t>
                            </m:r>
                          </m:e>
                          <m:sup>
                            <m:r>
                              <a:rPr lang="ru-RU" sz="7100" b="1" i="1">
                                <a:latin typeface="Cambria Math"/>
                              </a:rPr>
                              <m:t>𝒎</m:t>
                            </m:r>
                          </m:sup>
                        </m:sSup>
                      </m:den>
                    </m:f>
                    <m:r>
                      <a:rPr lang="ru-RU" sz="7100" b="1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71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ru-RU" sz="7100" b="1" i="1"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ru-RU" sz="7100" b="1" i="1">
                            <a:latin typeface="Cambria Math"/>
                          </a:rPr>
                          <m:t>𝒏</m:t>
                        </m:r>
                        <m:r>
                          <a:rPr lang="ru-RU" sz="7100" b="1" i="1">
                            <a:latin typeface="Cambria Math"/>
                          </a:rPr>
                          <m:t>−</m:t>
                        </m:r>
                        <m:r>
                          <a:rPr lang="ru-RU" sz="7100" b="1" i="1">
                            <a:latin typeface="Cambria Math"/>
                          </a:rPr>
                          <m:t>𝒎</m:t>
                        </m:r>
                      </m:sup>
                    </m:sSup>
                  </m:oMath>
                </a14:m>
                <a:endParaRPr lang="ru-RU" sz="7100" dirty="0" smtClean="0"/>
              </a:p>
              <a:p>
                <a:pPr marL="0" indent="0">
                  <a:buNone/>
                </a:pPr>
                <a:r>
                  <a:rPr lang="ru-RU" sz="8000" dirty="0" smtClean="0"/>
                  <a:t>     </a:t>
                </a:r>
                <a:r>
                  <a:rPr lang="en-US" sz="7100" dirty="0" smtClean="0"/>
                  <a:t>4.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71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7100" b="1" i="1">
                            <a:latin typeface="Cambria Math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7100" b="1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7100" b="1" i="1">
                                <a:latin typeface="Cambria Math"/>
                              </a:rPr>
                              <m:t>𝒂</m:t>
                            </m:r>
                          </m:e>
                          <m:sup>
                            <m:r>
                              <a:rPr lang="en-US" sz="7100" b="1" i="1">
                                <a:latin typeface="Cambria Math"/>
                              </a:rPr>
                              <m:t>𝒎</m:t>
                            </m:r>
                          </m:sup>
                        </m:sSup>
                      </m:den>
                    </m:f>
                    <m:r>
                      <a:rPr lang="en-US" sz="7100" b="1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71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7100" b="1" i="1"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en-US" sz="7100" b="1" i="1">
                            <a:latin typeface="Cambria Math"/>
                          </a:rPr>
                          <m:t>−</m:t>
                        </m:r>
                        <m:r>
                          <a:rPr lang="en-US" sz="7100" b="1" i="1">
                            <a:latin typeface="Cambria Math"/>
                          </a:rPr>
                          <m:t>𝒎</m:t>
                        </m:r>
                      </m:sup>
                    </m:sSup>
                  </m:oMath>
                </a14:m>
                <a:endParaRPr lang="en-US" sz="7100" dirty="0" smtClean="0"/>
              </a:p>
              <a:p>
                <a:pPr marL="0" indent="0">
                  <a:buNone/>
                </a:pPr>
                <a:r>
                  <a:rPr lang="en-US" sz="7100" dirty="0" smtClean="0"/>
                  <a:t>       5.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71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7100" b="1" i="1">
                            <a:latin typeface="Cambria Math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7100" b="1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7100" b="1" i="1">
                                <a:latin typeface="Cambria Math"/>
                              </a:rPr>
                              <m:t>𝒂</m:t>
                            </m:r>
                          </m:e>
                          <m:sup>
                            <m:r>
                              <a:rPr lang="en-US" sz="7100" b="1" i="1">
                                <a:latin typeface="Cambria Math"/>
                              </a:rPr>
                              <m:t>−</m:t>
                            </m:r>
                            <m:r>
                              <a:rPr lang="en-US" sz="7100" b="1" i="1">
                                <a:latin typeface="Cambria Math"/>
                              </a:rPr>
                              <m:t>𝒏</m:t>
                            </m:r>
                          </m:sup>
                        </m:sSup>
                      </m:den>
                    </m:f>
                    <m:r>
                      <a:rPr lang="en-US" sz="7100" b="1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71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7100" b="1" i="1"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en-US" sz="7100" b="1" i="1">
                            <a:latin typeface="Cambria Math"/>
                          </a:rPr>
                          <m:t>𝒏</m:t>
                        </m:r>
                      </m:sup>
                    </m:sSup>
                  </m:oMath>
                </a14:m>
                <a:endParaRPr lang="en-US" sz="7100" dirty="0" smtClean="0"/>
              </a:p>
              <a:p>
                <a:pPr marL="0" indent="0">
                  <a:buNone/>
                </a:pPr>
                <a:r>
                  <a:rPr lang="en-US" sz="7100" dirty="0" smtClean="0"/>
                  <a:t>       6.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71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7100" b="1" i="1"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ru-RU" sz="7100" b="1" i="1"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ru-RU" sz="7100" b="1" i="1">
                        <a:latin typeface="Cambria Math"/>
                      </a:rPr>
                      <m:t>=</m:t>
                    </m:r>
                    <m:r>
                      <a:rPr lang="ru-RU" sz="7100" b="1" i="1">
                        <a:latin typeface="Cambria Math"/>
                      </a:rPr>
                      <m:t>𝟏</m:t>
                    </m:r>
                  </m:oMath>
                </a14:m>
                <a:endParaRPr lang="ru-RU" sz="7100" dirty="0"/>
              </a:p>
              <a:p>
                <a:pPr marL="0" indent="0">
                  <a:buNone/>
                </a:pPr>
                <a:endParaRPr lang="ru-RU" sz="80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0" y="116632"/>
                <a:ext cx="11880850" cy="6624736"/>
              </a:xfrm>
              <a:blipFill rotWithShape="1">
                <a:blip r:embed="rId2"/>
                <a:stretch>
                  <a:fillRect t="-9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11880849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8000" b="1" dirty="0" smtClean="0"/>
              <a:t>Действие </a:t>
            </a:r>
            <a:r>
              <a:rPr lang="ru-RU" sz="8000" b="1" dirty="0" smtClean="0"/>
              <a:t>над векторами. Проекция вектора на координатные </a:t>
            </a:r>
            <a:r>
              <a:rPr lang="ru-RU" sz="8000" b="1" dirty="0" smtClean="0"/>
              <a:t>оси</a:t>
            </a:r>
          </a:p>
          <a:p>
            <a:pPr marL="0" indent="0">
              <a:buNone/>
            </a:pPr>
            <a:r>
              <a:rPr lang="ru-RU" sz="8000" b="1" dirty="0" smtClean="0"/>
              <a:t>( </a:t>
            </a:r>
            <a:r>
              <a:rPr lang="ru-RU" sz="8000" b="1" smtClean="0"/>
              <a:t>повторите математику)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val="1421579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241" y="274638"/>
            <a:ext cx="11040127" cy="706090"/>
          </a:xfrm>
        </p:spPr>
        <p:txBody>
          <a:bodyPr/>
          <a:lstStyle/>
          <a:p>
            <a:pPr algn="ctr"/>
            <a:r>
              <a:rPr lang="ru-RU" sz="5400" b="1" dirty="0" smtClean="0"/>
              <a:t>Физический диктант</a:t>
            </a:r>
            <a:endParaRPr lang="ru-RU" sz="5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0" y="836712"/>
                <a:ext cx="11880850" cy="5832648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ru-RU" sz="6000" dirty="0" smtClean="0"/>
                  <a:t>1.</a:t>
                </a:r>
                <a:r>
                  <a:rPr lang="en-US" sz="6000" dirty="0" smtClean="0"/>
                  <a:t>F –        </a:t>
                </a:r>
                <a:r>
                  <a:rPr lang="ru-RU" sz="6000" dirty="0" smtClean="0"/>
                  <a:t>сила</a:t>
                </a:r>
                <a:endParaRPr lang="en-US" sz="6000" dirty="0" smtClean="0"/>
              </a:p>
              <a:p>
                <a:pPr marL="0" indent="0">
                  <a:buNone/>
                </a:pPr>
                <a:r>
                  <a:rPr lang="en-US" sz="6000" dirty="0" smtClean="0"/>
                  <a:t>2.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600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6000" b="0" i="1" smtClean="0">
                            <a:latin typeface="Cambria Math"/>
                          </a:rPr>
                          <m:t>𝐹</m:t>
                        </m:r>
                      </m:e>
                    </m:d>
                  </m:oMath>
                </a14:m>
                <a:r>
                  <a:rPr lang="en-US" sz="6000" dirty="0" smtClean="0"/>
                  <a:t> =</a:t>
                </a:r>
                <a:r>
                  <a:rPr lang="ru-RU" sz="6000" dirty="0" smtClean="0"/>
                  <a:t>    н</a:t>
                </a:r>
                <a:endParaRPr lang="en-US" sz="6000" dirty="0" smtClean="0"/>
              </a:p>
              <a:p>
                <a:pPr marL="0" indent="0">
                  <a:buNone/>
                </a:pPr>
                <a:r>
                  <a:rPr lang="en-US" sz="6000" dirty="0" smtClean="0"/>
                  <a:t>3. </a:t>
                </a:r>
                <a14:m>
                  <m:oMath xmlns:m="http://schemas.openxmlformats.org/officeDocument/2006/math">
                    <m:r>
                      <a:rPr lang="en-US" sz="6000" b="0" i="1" smtClean="0">
                        <a:latin typeface="Cambria Math"/>
                      </a:rPr>
                      <m:t>𝐹</m:t>
                    </m:r>
                    <m:r>
                      <a:rPr lang="en-US" sz="60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ru-RU" sz="6000" dirty="0" smtClean="0"/>
                  <a:t>     </a:t>
                </a:r>
                <a:r>
                  <a:rPr lang="en-US" sz="6000" dirty="0" smtClean="0"/>
                  <a:t>k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000" i="1" dirty="0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ru-RU" sz="6000" i="1" dirty="0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ru-RU" sz="6000" i="1" dirty="0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6000" b="0" i="1" dirty="0" smtClean="0">
                                    <a:latin typeface="Cambria Math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sz="6000" b="0" i="1" dirty="0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a:rPr lang="ru-RU" sz="6000" i="1" dirty="0" smtClean="0">
                            <a:latin typeface="Cambria Math"/>
                            <a:ea typeface="Cambria Math"/>
                          </a:rPr>
                          <m:t>∙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ru-RU" sz="6000" i="1" dirty="0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ru-RU" sz="6000" i="1" dirty="0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6000" b="0" i="1" dirty="0" smtClean="0">
                                    <a:latin typeface="Cambria Math"/>
                                    <a:ea typeface="Cambria Math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sz="6000" b="0" i="1" dirty="0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ru-RU" sz="6000" i="1" dirty="0" smtClean="0">
                            <a:latin typeface="Cambria Math"/>
                            <a:ea typeface="Cambria Math"/>
                          </a:rPr>
                          <m:t>𝜀</m:t>
                        </m:r>
                        <m:r>
                          <a:rPr lang="ru-RU" sz="6000" i="1" dirty="0" smtClean="0"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ru-RU" sz="6000" i="1" dirty="0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6000" b="0" i="1" dirty="0" smtClean="0">
                                <a:latin typeface="Cambria Math"/>
                                <a:ea typeface="Cambria Math"/>
                              </a:rPr>
                              <m:t>𝑟</m:t>
                            </m:r>
                          </m:e>
                          <m:sup>
                            <m:r>
                              <a:rPr lang="en-US" sz="6000" b="0" i="1" dirty="0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sz="6000" dirty="0" smtClean="0"/>
              </a:p>
              <a:p>
                <a:pPr marL="0" indent="0">
                  <a:buNone/>
                </a:pPr>
                <a:r>
                  <a:rPr lang="en-US" sz="6000" dirty="0" smtClean="0"/>
                  <a:t>4. k -        </a:t>
                </a:r>
                <a:r>
                  <a:rPr lang="ru-RU" sz="6000" dirty="0" smtClean="0"/>
                  <a:t>коэффициент (постоянная Больцмана)</a:t>
                </a:r>
                <a:endParaRPr lang="ru-RU" sz="60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0" y="836712"/>
                <a:ext cx="9144000" cy="5832648"/>
              </a:xfrm>
              <a:blipFill rotWithShape="1">
                <a:blip r:embed="rId2"/>
                <a:stretch>
                  <a:fillRect l="-4000" t="-4702" b="-9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/>
          <p:cNvCxnSpPr/>
          <p:nvPr/>
        </p:nvCxnSpPr>
        <p:spPr>
          <a:xfrm>
            <a:off x="2628057" y="836712"/>
            <a:ext cx="93560" cy="4752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878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918</TotalTime>
  <Words>322</Words>
  <Application>Microsoft Office PowerPoint</Application>
  <PresentationFormat>Произвольный</PresentationFormat>
  <Paragraphs>40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Горизонт</vt:lpstr>
      <vt:lpstr>Введение. Методы научного познания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Действие со степенями</vt:lpstr>
      <vt:lpstr>Презентация PowerPoint</vt:lpstr>
      <vt:lpstr>Презентация PowerPoint</vt:lpstr>
      <vt:lpstr>Физический диктант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ДНС</dc:creator>
  <cp:lastModifiedBy>ДНС</cp:lastModifiedBy>
  <cp:revision>23</cp:revision>
  <dcterms:created xsi:type="dcterms:W3CDTF">2023-09-02T05:51:35Z</dcterms:created>
  <dcterms:modified xsi:type="dcterms:W3CDTF">2024-09-04T12:41:57Z</dcterms:modified>
</cp:coreProperties>
</file>