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7" r:id="rId6"/>
    <p:sldId id="269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57E4-6D14-4A26-A5F0-FF514E6E7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DE0351-F535-4DA9-B593-65460D610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09825-8C11-47A1-A068-DD0454BC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D10B1-98F2-4785-B3F3-88A1DD15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4DE4F-DFC2-421A-A849-B40FF46A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6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8415-1055-456F-8F21-4FE44BE6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E1DE95-BF9B-41AF-96B7-76287E6C0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DEBDB-04B3-497D-B84D-A086955E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7A003-814B-4931-A760-03F0470C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8ACCE-D665-4D22-890A-170CE3F6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A55CB-197A-4C88-A04E-AD96702B0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DA871A-3282-47DC-BC9A-CACECE8A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89358-7596-4254-AF30-366D44AE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3D74-DAE3-452A-8D16-AD97CDFC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55E98-F4A9-41A4-98C1-A8EAB8E2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538ED-1AA2-4BD5-ADB7-266D0BD2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AA202-437B-4478-BD29-832A5BA6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CD75C-3326-4469-A17A-0FF096AD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E486C2-0E6D-4A2B-A3BB-1A482833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F0C5F-908C-4618-B08D-C90C6C52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3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FEAFC-562C-4820-B016-CBD5489D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006C0-D7C1-4A56-89D9-74A2C5FF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FCCA8-936F-4D12-BF3F-90104C4E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5E8CC-2C78-47FA-B7FA-51EB6730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F359C-7CB1-4F89-81D9-A2760F1B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A032E-8C9F-43FE-B04D-1B8DFA0B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775FF-A10F-45C7-845F-0D0BD7561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EA031A-FBF3-4147-9656-B8D5FFDF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E8D549-91E1-4851-813E-E3A33174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3A36A-32A5-4CFD-9D48-CD18CDB3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98EF3-90C8-4DB9-9150-BEE95338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FAF06-83B6-4144-A9AB-8837D85E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6A543E-2022-4E03-8085-6D38EAE4A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5C56D-468C-4F8E-8806-C29EDF30B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A6659-CE94-49EC-83BF-8EB485E14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4881D0-B479-4AE0-9C85-6229B8AE7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AE1C5-74FB-4CA4-9563-9E8BB7F1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52161B-93BC-44FF-8065-38F5B7FD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FAA444-7BAC-4432-ABBD-C57E5CFE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95F65-B95A-4F5E-9C94-37334B5E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0913D-F169-4640-A51B-2990BE82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001BA-3D7E-41E0-AA6A-A75E615A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F58395-3F32-48FE-924C-B9959B58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998D14-EE97-4E85-9B3E-9B92B74E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0DB63D-1BF8-468A-8684-98F2C47D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2D576-312C-4967-975E-D8ABAD6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5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EA072-8372-41B2-A403-478CE1B8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34FBD-E612-43E8-B2F0-136AFACB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928209-06FF-4629-B4AD-D37E42128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30709-634E-4319-B340-0E250AD4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6BB83-982F-4980-810E-BA00A452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9BCDEB-750A-475D-A668-3B48A850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344BD-4B24-42DC-ADC3-72FB5FE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D36878-898B-47CA-BCC6-724F5A59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0A702-D775-4818-8D3D-8BABF4DAF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F8742B-F2BD-4776-BBAE-FF78F1EC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97023-22DA-460E-A2EC-8B832B00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85ED7-A805-4E06-A6F2-1E59B51E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0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F6819-A8C5-4871-B1A7-F678EAD4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C4D98-6371-4FB0-A03C-35EB3F62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17788-6DFB-492B-A6AB-792AC1115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8438-270B-44B9-B29E-6ADD536E542A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BB63B-B0AF-4744-B195-4B811E186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2088C-A105-4BCA-BE4D-A444E7895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7C86-2E45-4B46-B17A-0E6693BCA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ras-stolby.ru/serv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krasopera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roe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E6514-E62C-40B6-AAD8-3A267EEDB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938" y="1855280"/>
            <a:ext cx="9144000" cy="1655762"/>
          </a:xfrm>
        </p:spPr>
        <p:txBody>
          <a:bodyPr>
            <a:normAutofit fontScale="90000"/>
          </a:bodyPr>
          <a:lstStyle/>
          <a:p>
            <a:pPr>
              <a:lnSpc>
                <a:spcPct val="94000"/>
              </a:lnSpc>
              <a:spcAft>
                <a:spcPts val="1000"/>
              </a:spcAft>
            </a:pP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</a:t>
            </a:r>
            <a:b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«Мебельная азбука»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 ул., д. 5, г. Абакан, Республика Хакасия, 655019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(83902) 35-05-90,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(83902) 35-05-91;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mebel.azbuka@mail.ru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ОКПО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02160822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ОГРН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1033300655469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ИНН/ КПП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2323000855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232301002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E78BDA-7AD7-4840-B469-F696B2D9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70" y="3728622"/>
            <a:ext cx="5446030" cy="147317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командировки из Абакана в Красноярск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15 по 17 марта 2025 года</a:t>
            </a:r>
            <a:endParaRPr lang="ru-RU" sz="36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2550F22-8496-430B-B5C4-946267DA414F}"/>
              </a:ext>
            </a:extLst>
          </p:cNvPr>
          <p:cNvSpPr txBox="1">
            <a:spLocks/>
          </p:cNvSpPr>
          <p:nvPr/>
        </p:nvSpPr>
        <p:spPr>
          <a:xfrm>
            <a:off x="8923117" y="6462944"/>
            <a:ext cx="3793725" cy="27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КОНКУРСАНТ №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1571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C87FCA-E9A8-47D3-B0CE-32F17602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769" y="2721006"/>
            <a:ext cx="6743330" cy="3262544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Выбранный способ доставки командированных – служебный автомобиль (</a:t>
            </a:r>
            <a:r>
              <a:rPr lang="en-US" sz="1200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HYUNDAI SOLARIS</a:t>
            </a:r>
            <a: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b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ЗАТРАТЫ:</a:t>
            </a:r>
            <a:b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b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СТОИМОСТЬ АИ-95 </a:t>
            </a:r>
            <a: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58.25 РУБЛЕЙ</a:t>
            </a:r>
            <a:b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b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РАССТОЯНИЕ АБАКАН-КРАСНОЯРСК (409 КМ*2) + ПО ГОРОДУ (100 КМ)=918 КМ</a:t>
            </a:r>
            <a:b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br>
              <a:rPr lang="ru-RU" sz="120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r>
              <a:rPr lang="ru-RU" sz="1200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смешанный цикл — 6.3 л/100 км</a:t>
            </a:r>
            <a:br>
              <a:rPr lang="ru-RU" sz="12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2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ИТОГО:</a:t>
            </a:r>
            <a:r>
              <a:rPr lang="ru-RU" sz="12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стоимость топлива </a:t>
            </a:r>
            <a:r>
              <a:rPr lang="ru-RU" sz="1200" b="1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3 368,83 ₽</a:t>
            </a:r>
            <a:br>
              <a:rPr lang="ru-RU" sz="1100" b="1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80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FA6C8-2DD6-4D3B-A060-34A02056E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" y="559860"/>
            <a:ext cx="4074533" cy="5969665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E9697538-7259-4E8D-93A1-CE24A6B946A4}"/>
              </a:ext>
            </a:extLst>
          </p:cNvPr>
          <p:cNvSpPr txBox="1">
            <a:spLocks/>
          </p:cNvSpPr>
          <p:nvPr/>
        </p:nvSpPr>
        <p:spPr>
          <a:xfrm>
            <a:off x="5223769" y="874450"/>
            <a:ext cx="6743330" cy="1846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ru-RU" dirty="0">
                <a:solidFill>
                  <a:srgbClr val="40404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 ПРОЕЗДА</a:t>
            </a:r>
            <a:b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8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D0F8C5-564A-4515-8A5D-214BBFD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ОРГАНИЗАЦИЯ ПРОЖИВАНИЯ</a:t>
            </a:r>
            <a:endParaRPr lang="ru-RU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991F3-2690-4E21-B7F3-4406156E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57169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D0F8C5-564A-4515-8A5D-214BBFD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ОРГАНИЗАЦИЯ ПИТАНИЯ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16942AB-A042-4752-B00B-14F839565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647636"/>
              </p:ext>
            </p:extLst>
          </p:nvPr>
        </p:nvGraphicFramePr>
        <p:xfrm>
          <a:off x="2116583" y="1621436"/>
          <a:ext cx="8128248" cy="287855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032062">
                  <a:extLst>
                    <a:ext uri="{9D8B030D-6E8A-4147-A177-3AD203B41FA5}">
                      <a16:colId xmlns:a16="http://schemas.microsoft.com/office/drawing/2014/main" val="353609031"/>
                    </a:ext>
                  </a:extLst>
                </a:gridCol>
                <a:gridCol w="2032062">
                  <a:extLst>
                    <a:ext uri="{9D8B030D-6E8A-4147-A177-3AD203B41FA5}">
                      <a16:colId xmlns:a16="http://schemas.microsoft.com/office/drawing/2014/main" val="2151703781"/>
                    </a:ext>
                  </a:extLst>
                </a:gridCol>
                <a:gridCol w="2032062">
                  <a:extLst>
                    <a:ext uri="{9D8B030D-6E8A-4147-A177-3AD203B41FA5}">
                      <a16:colId xmlns:a16="http://schemas.microsoft.com/office/drawing/2014/main" val="3015494212"/>
                    </a:ext>
                  </a:extLst>
                </a:gridCol>
                <a:gridCol w="2032062">
                  <a:extLst>
                    <a:ext uri="{9D8B030D-6E8A-4147-A177-3AD203B41FA5}">
                      <a16:colId xmlns:a16="http://schemas.microsoft.com/office/drawing/2014/main" val="721442793"/>
                    </a:ext>
                  </a:extLst>
                </a:gridCol>
              </a:tblGrid>
              <a:tr h="27169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УЖИН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71109"/>
                  </a:ext>
                </a:extLst>
              </a:tr>
              <a:tr h="868077">
                <a:tc>
                  <a:txBody>
                    <a:bodyPr/>
                    <a:lstStyle/>
                    <a:p>
                      <a:r>
                        <a:rPr lang="ru-RU" sz="1200" dirty="0"/>
                        <a:t>15.03.2025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Включен в стоимость проживания в отеле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доставка обедов в выставочный центр.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93200"/>
                  </a:ext>
                </a:extLst>
              </a:tr>
              <a:tr h="868077">
                <a:tc>
                  <a:txBody>
                    <a:bodyPr/>
                    <a:lstStyle/>
                    <a:p>
                      <a:r>
                        <a:rPr lang="ru-RU" sz="1200" dirty="0"/>
                        <a:t>16.03.2025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Включен в стоимость проживания в отеле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доставка обедов в выставочный центр.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105770"/>
                  </a:ext>
                </a:extLst>
              </a:tr>
              <a:tr h="868077">
                <a:tc>
                  <a:txBody>
                    <a:bodyPr/>
                    <a:lstStyle/>
                    <a:p>
                      <a:r>
                        <a:rPr lang="ru-RU" sz="1200" dirty="0"/>
                        <a:t>17.05.2025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Включен в стоимость проживания в отеле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</a:rPr>
                        <a:t>доставка обедов в выставочный центр.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Ср.чек _____ ₽*4 чел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7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5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D0F8C5-564A-4515-8A5D-214BBFD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КУЛЬТУРНАЯ ПРОГРАММА</a:t>
            </a:r>
            <a:endParaRPr lang="ru-RU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991F3-2690-4E21-B7F3-4406156E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361839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15.03.2025</a:t>
            </a:r>
          </a:p>
          <a:p>
            <a:pPr marL="0" indent="0" algn="ctr">
              <a:buNone/>
            </a:pPr>
            <a:r>
              <a:rPr lang="ru-RU" sz="1800" b="0" i="0" dirty="0">
                <a:solidFill>
                  <a:srgbClr val="404040"/>
                </a:solidFill>
                <a:effectLst/>
                <a:latin typeface="Inter"/>
              </a:rPr>
              <a:t>Экскурсия в заповедник </a:t>
            </a:r>
            <a:r>
              <a:rPr lang="ru-RU" sz="1800" b="0" i="0" dirty="0">
                <a:solidFill>
                  <a:srgbClr val="404040"/>
                </a:solidFill>
                <a:effectLst/>
                <a:latin typeface="Inter"/>
                <a:hlinkClick r:id="rId2"/>
              </a:rPr>
              <a:t>«Столбы»</a:t>
            </a:r>
            <a:endParaRPr lang="ru-RU" sz="18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Inter"/>
              </a:rPr>
              <a:t>Бюджет: 1200 рублей (300*4 чел)</a:t>
            </a:r>
            <a:endParaRPr lang="ru-RU" sz="1800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3B4884-F676-485F-B2A9-104EE0E2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9" y="3630118"/>
            <a:ext cx="5587521" cy="28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D99144-5BD5-4822-ADE8-D6F1F8F1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5" y="1336891"/>
            <a:ext cx="5164927" cy="26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D0F8C5-564A-4515-8A5D-214BBFD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КУЛЬТУРНАЯ ПРОГРАММА</a:t>
            </a:r>
            <a:endParaRPr lang="ru-RU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991F3-2690-4E21-B7F3-4406156E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10" y="5285992"/>
            <a:ext cx="4133295" cy="8927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16.03.2025</a:t>
            </a:r>
          </a:p>
          <a:p>
            <a:pPr marL="0" indent="0" algn="ctr">
              <a:buNone/>
            </a:pPr>
            <a:r>
              <a:rPr lang="ru-RU" sz="1800" i="0" dirty="0">
                <a:solidFill>
                  <a:srgbClr val="404040"/>
                </a:solidFill>
                <a:effectLst/>
                <a:latin typeface="Inter"/>
                <a:hlinkClick r:id="rId2"/>
              </a:rPr>
              <a:t>Красноярский театр оперы и балета</a:t>
            </a:r>
            <a:endParaRPr lang="ru-RU" sz="1800" i="0" dirty="0">
              <a:solidFill>
                <a:srgbClr val="404040"/>
              </a:solidFill>
              <a:effectLst/>
              <a:latin typeface="Inter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Inter"/>
                <a:cs typeface="Segoe UI" panose="020B0502040204020203" pitchFamily="34" charset="0"/>
              </a:rPr>
              <a:t>Бюджет 10000 рублей (2500*4 чел)</a:t>
            </a:r>
            <a:endParaRPr lang="ru-RU" i="0" dirty="0">
              <a:solidFill>
                <a:srgbClr val="40404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84BA6-C1C7-47AD-8D18-CC59BF1C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6" y="1385577"/>
            <a:ext cx="9294920" cy="37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D0F8C5-564A-4515-8A5D-214BBFD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КУЛЬТУРНАЯ ПРОГРАММА</a:t>
            </a:r>
            <a:endParaRPr lang="ru-RU" b="1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991F3-2690-4E21-B7F3-4406156E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58327"/>
            <a:ext cx="4133295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17.03.2025</a:t>
            </a:r>
          </a:p>
          <a:p>
            <a:pPr marL="0" indent="0" algn="l">
              <a:buNone/>
            </a:pPr>
            <a:r>
              <a:rPr lang="ru-RU" sz="1800" i="0" dirty="0">
                <a:solidFill>
                  <a:srgbClr val="40404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Парк флоры и фауны </a:t>
            </a:r>
            <a:r>
              <a:rPr lang="ru-RU" sz="1800" i="0" dirty="0">
                <a:solidFill>
                  <a:srgbClr val="40404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"Роев ручей» </a:t>
            </a:r>
            <a:endParaRPr lang="ru-RU" sz="1800" i="0" dirty="0">
              <a:solidFill>
                <a:srgbClr val="40404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ru-RU" sz="1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 6000 (1500*4 чел)</a:t>
            </a:r>
            <a:endParaRPr lang="ru-RU" sz="1800" i="0" dirty="0">
              <a:solidFill>
                <a:srgbClr val="40404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793C77-2240-4D4A-8FFE-78D48CEE7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6" y="1333231"/>
            <a:ext cx="5028831" cy="3352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7F86A-4806-41D3-940F-FCA1B1780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4" y="3364615"/>
            <a:ext cx="4495060" cy="33712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619F4-B44B-4C6A-9B05-B7C195AD1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22" y="2371756"/>
            <a:ext cx="5105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3C258-7366-4CE7-9AFF-74F0853A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Затраты составят: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E9F9D81-CC89-42FB-BF18-23FB039F4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93354"/>
              </p:ext>
            </p:extLst>
          </p:nvPr>
        </p:nvGraphicFramePr>
        <p:xfrm>
          <a:off x="838200" y="1825625"/>
          <a:ext cx="10515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1186">
                  <a:extLst>
                    <a:ext uri="{9D8B030D-6E8A-4147-A177-3AD203B41FA5}">
                      <a16:colId xmlns:a16="http://schemas.microsoft.com/office/drawing/2014/main" val="2807580783"/>
                    </a:ext>
                  </a:extLst>
                </a:gridCol>
                <a:gridCol w="3834414">
                  <a:extLst>
                    <a:ext uri="{9D8B030D-6E8A-4147-A177-3AD203B41FA5}">
                      <a16:colId xmlns:a16="http://schemas.microsoft.com/office/drawing/2014/main" val="4200330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Затраты,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8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Проезд к месту проведения выставки и обратно (собственный служебный автомобиль, затраты на ГСМ в размере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rgbClr val="22222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3 368,83 ₽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07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Проживание  (на 4 человека)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9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Культурная программа на 3 дня (на 4 человека)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17200,00  </a:t>
                      </a:r>
                      <a:r>
                        <a:rPr lang="ru-RU" sz="1800" b="0" i="0" dirty="0">
                          <a:solidFill>
                            <a:srgbClr val="22222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₽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0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Доставка товаров, необходимых для выставки (собственный грузовой автомобиль, затраты на ГСМ в размере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20000,00  </a:t>
                      </a:r>
                      <a:r>
                        <a:rPr lang="ru-RU" sz="1800" b="0" i="0" dirty="0">
                          <a:solidFill>
                            <a:srgbClr val="22222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₽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0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Подготовка бланков, форм, брендированной продукции и других материалов для участия в выставке-продаже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20000,00  </a:t>
                      </a:r>
                      <a:r>
                        <a:rPr lang="ru-RU" sz="1800" b="0" i="0" dirty="0">
                          <a:solidFill>
                            <a:srgbClr val="22222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₽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9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8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2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E6514-E62C-40B6-AAD8-3A267EEDB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938" y="1855280"/>
            <a:ext cx="9144000" cy="1655762"/>
          </a:xfrm>
        </p:spPr>
        <p:txBody>
          <a:bodyPr>
            <a:normAutofit fontScale="90000"/>
          </a:bodyPr>
          <a:lstStyle/>
          <a:p>
            <a:pPr>
              <a:lnSpc>
                <a:spcPct val="94000"/>
              </a:lnSpc>
              <a:spcAft>
                <a:spcPts val="1000"/>
              </a:spcAft>
            </a:pP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</a:t>
            </a:r>
            <a:b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«Мебельная азбука»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 ул., д. 5, г. Абакан, Республика Хакасия, 655019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(83902) 35-05-90,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(83902) 35-05-91; 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mebel.azbuka@mail.ru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ОКПО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02160822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ОГРН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1033300655469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ИНН/ КПП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2323000855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232301002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E78BDA-7AD7-4840-B469-F696B2D9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948" y="3710866"/>
            <a:ext cx="5446030" cy="147317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командировки из Абакана в Красноярск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15 по 17 марта 2025 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0585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471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Inter</vt:lpstr>
      <vt:lpstr>Segoe UI</vt:lpstr>
      <vt:lpstr>Times New Roman</vt:lpstr>
      <vt:lpstr>Тема Office</vt:lpstr>
      <vt:lpstr>   Общество с ограниченной ответственностью  «Мебельная азбука»   Юридический адрес: Мира ул., д. 5, г. Абакан, Республика Хакасия, 655019  тел. (83902) 35-05-90, факс (83902) 35-05-91;  E-mail: mebel.azbuka@mail.ru    ОКПО 02160822, ОГРН 1033300655469, ИНН/ КПП 2323000855/232301002 </vt:lpstr>
      <vt:lpstr>Выбранный способ доставки командированных – служебный автомобиль (HYUNDAI SOLARIS)  ЗАТРАТЫ:  СТОИМОСТЬ АИ-95 58.25 РУБЛЕЙ  РАССТОЯНИЕ АБАКАН-КРАСНОЯРСК (409 КМ*2) + ПО ГОРОДУ (100 КМ)=918 КМ  смешанный цикл — 6.3 л/100 км  ИТОГО: стоимость топлива 3 368,83 ₽  </vt:lpstr>
      <vt:lpstr>ОРГАНИЗАЦИЯ ПРОЖИВАНИЯ</vt:lpstr>
      <vt:lpstr>ОРГАНИЗАЦИЯ ПИТАНИЯ</vt:lpstr>
      <vt:lpstr>КУЛЬТУРНАЯ ПРОГРАММА</vt:lpstr>
      <vt:lpstr>КУЛЬТУРНАЯ ПРОГРАММА</vt:lpstr>
      <vt:lpstr>КУЛЬТУРНАЯ ПРОГРАММА</vt:lpstr>
      <vt:lpstr>Затраты составят:</vt:lpstr>
      <vt:lpstr>   Общество с ограниченной ответственностью  «Мебельная азбука»   Юридический адрес: Мира ул., д. 5, г. Абакан, Республика Хакасия, 655019  тел. (83902) 35-05-90, факс (83902) 35-05-91;  E-mail: mebel.azbuka@mail.ru    ОКПО 02160822, ОГРН 1033300655469, ИНН/ КПП 2323000855/232301002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Общество с ограниченной ответственностью «Мебельная азбука»   Юридический адрес: Мира ул., д. 5, г. Абакан, Республика Хакасия, 655019  тел. (83902) 35-05-90, факс (83902) 35-05-91;  E-mail: mebel.azbuka@mail.ru    ОКПО 02160822, ОГРН 1033300655469, ИНН/ КПП 2323000855/232301002 </dc:title>
  <dc:creator>Наталья Лабурина</dc:creator>
  <cp:lastModifiedBy>Наталья Лабурина</cp:lastModifiedBy>
  <cp:revision>22</cp:revision>
  <dcterms:created xsi:type="dcterms:W3CDTF">2025-02-17T08:34:31Z</dcterms:created>
  <dcterms:modified xsi:type="dcterms:W3CDTF">2025-03-04T13:37:24Z</dcterms:modified>
</cp:coreProperties>
</file>