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8" r:id="rId2"/>
    <p:sldId id="287" r:id="rId3"/>
    <p:sldId id="292" r:id="rId4"/>
    <p:sldId id="291" r:id="rId5"/>
    <p:sldId id="293" r:id="rId6"/>
    <p:sldId id="288" r:id="rId7"/>
    <p:sldId id="261" r:id="rId8"/>
    <p:sldId id="263" r:id="rId9"/>
    <p:sldId id="284" r:id="rId10"/>
    <p:sldId id="283" r:id="rId11"/>
    <p:sldId id="285" r:id="rId12"/>
    <p:sldId id="262" r:id="rId13"/>
    <p:sldId id="264" r:id="rId14"/>
    <p:sldId id="274" r:id="rId15"/>
    <p:sldId id="273" r:id="rId16"/>
    <p:sldId id="272" r:id="rId17"/>
    <p:sldId id="275" r:id="rId18"/>
    <p:sldId id="278" r:id="rId19"/>
    <p:sldId id="277" r:id="rId20"/>
    <p:sldId id="280" r:id="rId21"/>
    <p:sldId id="281" r:id="rId22"/>
    <p:sldId id="267" r:id="rId23"/>
    <p:sldId id="282" r:id="rId24"/>
    <p:sldId id="289" r:id="rId25"/>
    <p:sldId id="290" r:id="rId26"/>
    <p:sldId id="269" r:id="rId27"/>
    <p:sldId id="294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AB52E-BDE9-438C-A682-E484D1E7E931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0B4ED-A82A-490D-9075-67EB5C9A8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0B4ED-A82A-490D-9075-67EB5C9A83A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8B0-6EE7-4CC9-9667-95ACE10CF8F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2DD801-CE3F-4DE0-B521-6C7D387B5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8B0-6EE7-4CC9-9667-95ACE10CF8F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D801-CE3F-4DE0-B521-6C7D387B5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8B0-6EE7-4CC9-9667-95ACE10CF8F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D801-CE3F-4DE0-B521-6C7D387B5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8B0-6EE7-4CC9-9667-95ACE10CF8F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2DD801-CE3F-4DE0-B521-6C7D387B5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8B0-6EE7-4CC9-9667-95ACE10CF8F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D801-CE3F-4DE0-B521-6C7D387B5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8B0-6EE7-4CC9-9667-95ACE10CF8F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D801-CE3F-4DE0-B521-6C7D387B5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8B0-6EE7-4CC9-9667-95ACE10CF8F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2DD801-CE3F-4DE0-B521-6C7D387B5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8B0-6EE7-4CC9-9667-95ACE10CF8F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D801-CE3F-4DE0-B521-6C7D387B5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8B0-6EE7-4CC9-9667-95ACE10CF8F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D801-CE3F-4DE0-B521-6C7D387B5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8B0-6EE7-4CC9-9667-95ACE10CF8F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D801-CE3F-4DE0-B521-6C7D387B5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8B0-6EE7-4CC9-9667-95ACE10CF8F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D801-CE3F-4DE0-B521-6C7D387B5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C048B0-6EE7-4CC9-9667-95ACE10CF8F8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2DD801-CE3F-4DE0-B521-6C7D387B5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rushist.com/index.php/russia/2469-pravlenie-ivana-iii" TargetMode="External"/><Relationship Id="rId13" Type="http://schemas.openxmlformats.org/officeDocument/2006/relationships/hyperlink" Target="http://the-legends.ru/articles/152/shapka-monomaha/" TargetMode="External"/><Relationship Id="rId3" Type="http://schemas.openxmlformats.org/officeDocument/2006/relationships/hyperlink" Target="http://www.distedu.ru/mirror/_hist/lesson-history.narod.ru/map/mos-kn.gif" TargetMode="External"/><Relationship Id="rId7" Type="http://schemas.openxmlformats.org/officeDocument/2006/relationships/hyperlink" Target="http://www.distedu.ru/mirror/_hist/lesson-history.narod.ru/map/rg1516.gif" TargetMode="External"/><Relationship Id="rId12" Type="http://schemas.openxmlformats.org/officeDocument/2006/relationships/hyperlink" Target="https://ru.wikipedia.org/wiki/%D0%A1%D0%BE%D1%84%D0%B8%D1%8F_%D0%9F%D0%B0%D0%BB%D0%B5%D0%BE%D0%BB%D0%BE%D0%B3" TargetMode="External"/><Relationship Id="rId2" Type="http://schemas.openxmlformats.org/officeDocument/2006/relationships/hyperlink" Target="http://klin-demianovo.ru/http:/klin-demianovo.ru/novosti/74671/27-oktyabrya-1505-goda-umer-gosudar-vseya-rusi-ivan-ii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avyanskaya-kultura.ru/slavic/history/istorija-drevnei-rusi.html" TargetMode="External"/><Relationship Id="rId11" Type="http://schemas.openxmlformats.org/officeDocument/2006/relationships/hyperlink" Target="http://the-best-of-thebest.diary.ru/p196945525.htm?oam" TargetMode="External"/><Relationship Id="rId5" Type="http://schemas.openxmlformats.org/officeDocument/2006/relationships/hyperlink" Target="https://en.wikipedia.org/wiki/Muscovite_Civil_War" TargetMode="External"/><Relationship Id="rId10" Type="http://schemas.openxmlformats.org/officeDocument/2006/relationships/hyperlink" Target="http://history.sgu.ru/people/?pid=131" TargetMode="External"/><Relationship Id="rId4" Type="http://schemas.openxmlformats.org/officeDocument/2006/relationships/hyperlink" Target="http://ostrov-ivana.narod.ru/history/karty/rus15.gif" TargetMode="External"/><Relationship Id="rId9" Type="http://schemas.openxmlformats.org/officeDocument/2006/relationships/hyperlink" Target="http://www.viewmap.org/pokorenie-novgoroda-v-1478-godu" TargetMode="External"/><Relationship Id="rId14" Type="http://schemas.openxmlformats.org/officeDocument/2006/relationships/hyperlink" Target="http://www.rosimperija.info/post/150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Образование единого государства -России. Иван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III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861048"/>
            <a:ext cx="8458200" cy="9144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844824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Иоанн оставил государство удивительное пространством, сильное народами, еще сильнейшее духом правления.</a:t>
            </a:r>
          </a:p>
          <a:p>
            <a:r>
              <a:rPr lang="ru-RU" sz="2000" b="1" dirty="0" smtClean="0"/>
              <a:t>                          Н.М. Карамзин «История государства Российского»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309320"/>
            <a:ext cx="1154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10 класс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12360" y="188640"/>
            <a:ext cx="103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Урок 18</a:t>
            </a:r>
            <a:endParaRPr lang="ru-RU" b="1" dirty="0"/>
          </a:p>
        </p:txBody>
      </p:sp>
      <p:pic>
        <p:nvPicPr>
          <p:cNvPr id="21506" name="Picture 2" descr="http://klin-demianovo.ru/wp-content/uploads/2013/10/0213-13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176583" cy="43051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1177468" cy="151216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635896" y="1556792"/>
            <a:ext cx="2736304" cy="43204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Дмитрий </a:t>
            </a:r>
            <a:r>
              <a:rPr lang="ru-RU" b="1" dirty="0" smtClean="0"/>
              <a:t>Донской </a:t>
            </a:r>
            <a:endParaRPr lang="ru-RU" b="1" dirty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5364088" y="3645024"/>
            <a:ext cx="3600400" cy="648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Юрий </a:t>
            </a:r>
          </a:p>
          <a:p>
            <a:pPr algn="ctr"/>
            <a:r>
              <a:rPr lang="ru-RU" b="1" dirty="0" err="1" smtClean="0"/>
              <a:t>Звенигородский-Галицкий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/>
          <a:srcRect b="51501"/>
          <a:stretch>
            <a:fillRect/>
          </a:stretch>
        </p:blipFill>
        <p:spPr bwMode="auto">
          <a:xfrm>
            <a:off x="4581922" y="4941168"/>
            <a:ext cx="1425499" cy="125286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716016" y="6209928"/>
            <a:ext cx="1296144" cy="648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Василий </a:t>
            </a:r>
          </a:p>
          <a:p>
            <a:pPr algn="ctr"/>
            <a:r>
              <a:rPr lang="ru-RU" b="1" dirty="0"/>
              <a:t>Косой</a:t>
            </a: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576" y="4941168"/>
            <a:ext cx="1045398" cy="125070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7131" y="4941168"/>
            <a:ext cx="989286" cy="124136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6300192" y="6209928"/>
            <a:ext cx="1295847" cy="648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Дмитрий</a:t>
            </a:r>
          </a:p>
          <a:p>
            <a:pPr algn="ctr"/>
            <a:r>
              <a:rPr lang="ru-RU" b="1" dirty="0" err="1"/>
              <a:t>Шемяка</a:t>
            </a:r>
            <a:r>
              <a:rPr lang="ru-RU" b="1" dirty="0"/>
              <a:t> 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7812360" y="6209928"/>
            <a:ext cx="1331640" cy="648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Дмитрий</a:t>
            </a:r>
          </a:p>
          <a:p>
            <a:pPr algn="ctr"/>
            <a:r>
              <a:rPr lang="ru-RU" b="1" dirty="0"/>
              <a:t>Красный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204864"/>
            <a:ext cx="1066800" cy="14859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995936" y="3140968"/>
            <a:ext cx="2016224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411760" y="2492896"/>
            <a:ext cx="1289305" cy="172821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564904"/>
            <a:ext cx="1183644" cy="144018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4738797"/>
            <a:ext cx="1211661" cy="144139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60648"/>
            <a:ext cx="1432817" cy="1470629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79512" y="1772816"/>
            <a:ext cx="1475680" cy="36004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/>
              <a:t>Витовт</a:t>
            </a:r>
            <a:r>
              <a:rPr lang="ru-RU" dirty="0"/>
              <a:t>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63688" y="3429000"/>
            <a:ext cx="432048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331640" y="4149080"/>
            <a:ext cx="585960" cy="50403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195736" y="4293096"/>
            <a:ext cx="615040" cy="36004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1043608" y="2132856"/>
            <a:ext cx="0" cy="504056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5076056" y="1988840"/>
            <a:ext cx="1152128" cy="936104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 flipV="1">
            <a:off x="5364087" y="4293096"/>
            <a:ext cx="2952329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5364088" y="4293096"/>
            <a:ext cx="0" cy="649164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6948264" y="4293096"/>
            <a:ext cx="0" cy="649164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8316416" y="4365104"/>
            <a:ext cx="0" cy="577156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411760" y="3933056"/>
            <a:ext cx="137409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Василий I 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259632" y="6211669"/>
            <a:ext cx="1438214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Василий II </a:t>
            </a:r>
          </a:p>
          <a:p>
            <a:pPr algn="ctr"/>
            <a:r>
              <a:rPr lang="ru-RU" b="1" dirty="0" smtClean="0"/>
              <a:t>Темный</a:t>
            </a:r>
            <a:endParaRPr lang="ru-RU" b="1" dirty="0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>
            <a:off x="3707904" y="1988840"/>
            <a:ext cx="1152128" cy="936104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" name="Двойная стрелка влево/вправо 42"/>
          <p:cNvSpPr/>
          <p:nvPr/>
        </p:nvSpPr>
        <p:spPr>
          <a:xfrm rot="19725172">
            <a:off x="2489343" y="4584830"/>
            <a:ext cx="2840174" cy="376853"/>
          </a:xfrm>
          <a:prstGeom prst="leftRightArrow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лево/вправо 43"/>
          <p:cNvSpPr/>
          <p:nvPr/>
        </p:nvSpPr>
        <p:spPr>
          <a:xfrm>
            <a:off x="3059832" y="5445224"/>
            <a:ext cx="1440160" cy="432048"/>
          </a:xfrm>
          <a:prstGeom prst="leftRightArrow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3933056"/>
            <a:ext cx="229986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Софья Литовская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явилось следствием феодальной войны 1425-1453 гг.?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76872"/>
            <a:ext cx="7992888" cy="304698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Следствием феодальной войны было окончательное утверждение принципа наследования власти по прямой нисходящей линии – от отца к сыну.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u="sng" dirty="0" smtClean="0">
                <a:solidFill>
                  <a:schemeClr val="tx2"/>
                </a:solidFill>
              </a:rPr>
              <a:t>Итоги войны: </a:t>
            </a:r>
            <a:r>
              <a:rPr lang="ru-RU" sz="2400" b="1" dirty="0" smtClean="0">
                <a:solidFill>
                  <a:schemeClr val="tx2"/>
                </a:solidFill>
              </a:rPr>
              <a:t>победа сил централизации, укрепление великокняжеской власти, русская церковь стала автокефальной.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Иван Васильевич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III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(1462-1505)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268760"/>
            <a:ext cx="4923656" cy="5400600"/>
          </a:xfrm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ru-RU" sz="2400" b="1" dirty="0" smtClean="0"/>
              <a:t>     В 1462 г. на престол вступил Иван Васильевич </a:t>
            </a:r>
            <a:r>
              <a:rPr lang="en-US" sz="2400" b="1" dirty="0" smtClean="0"/>
              <a:t>III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  <a:r>
              <a:rPr lang="ru-RU" sz="2400" b="1" dirty="0" smtClean="0"/>
              <a:t>Уже в 10 лет он стал соправителем слепого отца. Всего у власти он был 55 лет!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  </a:t>
            </a:r>
            <a:r>
              <a:rPr lang="ru-RU" sz="2400" b="1" dirty="0" smtClean="0"/>
              <a:t>Иван обладал выдающимся даром политика и дипломата. Он мог годами выжидать, медленно идти к своей цели и достигал ее без серьезных потерь. </a:t>
            </a:r>
          </a:p>
          <a:p>
            <a:pPr>
              <a:buNone/>
            </a:pPr>
            <a:r>
              <a:rPr lang="ru-RU" sz="2400" b="1" dirty="0" smtClean="0"/>
              <a:t>     </a:t>
            </a:r>
          </a:p>
          <a:p>
            <a:pPr>
              <a:buNone/>
            </a:pPr>
            <a:r>
              <a:rPr lang="ru-RU" sz="2400" b="1" dirty="0" smtClean="0"/>
              <a:t>     Время правления Ивана III было периодом образования основной территории России, формирования ее политических основ. Высшей целью Ивана III было объединение под властью Москвы всех русских земель. К концу его царствования территория Московии выросла в шесть раз!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slavyanskaya-kultura.ru/images/vasII_iv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5"/>
            <a:ext cx="3366373" cy="484757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771528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Объединение русских земель вокруг Москвы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92080" y="1916832"/>
            <a:ext cx="3699520" cy="4536504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Стремясь сохранить самостоятельность республики, новгородские бояре вели переговоры с Литвой.</a:t>
            </a:r>
          </a:p>
          <a:p>
            <a:r>
              <a:rPr lang="ru-RU" sz="2400" b="1" dirty="0" smtClean="0"/>
              <a:t>1471 г. – разгром новгородцев московскими войсками в битве на р. </a:t>
            </a:r>
            <a:r>
              <a:rPr lang="ru-RU" sz="2400" b="1" dirty="0" err="1" smtClean="0"/>
              <a:t>Шелонь</a:t>
            </a:r>
            <a:r>
              <a:rPr lang="ru-RU" sz="2400" b="1" dirty="0" smtClean="0"/>
              <a:t>.</a:t>
            </a:r>
          </a:p>
          <a:p>
            <a:endParaRPr lang="ru-RU" sz="2400" dirty="0"/>
          </a:p>
        </p:txBody>
      </p:sp>
      <p:pic>
        <p:nvPicPr>
          <p:cNvPr id="20482" name="Picture 2" descr="http://www.distedu.ru/mirror/_hist/lesson-history.narod.ru/map/rg15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5076825" cy="688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067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Объединение русских земель вокруг Москвы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7" name="Picture 2" descr="Марфа Посад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56689"/>
            <a:ext cx="7956376" cy="48606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593467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Марфа Посадница (</a:t>
            </a:r>
            <a:r>
              <a:rPr lang="ru-RU" b="1" dirty="0" err="1" smtClean="0"/>
              <a:t>Борецкая</a:t>
            </a:r>
            <a:r>
              <a:rPr lang="ru-RU" b="1" dirty="0" smtClean="0"/>
              <a:t>). Уничтожение новгородского веча. Художник К. Лебедев, 1889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987552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4E3B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Объединение русских земель вокруг Москвы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76056" y="1484784"/>
            <a:ext cx="3915544" cy="5373216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Arial" charset="0"/>
              </a:rPr>
              <a:t>4 военных похода на Новгород совершил Иван </a:t>
            </a:r>
            <a:r>
              <a:rPr lang="en-US" sz="2400" dirty="0" smtClean="0">
                <a:latin typeface="Arial" charset="0"/>
              </a:rPr>
              <a:t>III</a:t>
            </a:r>
            <a:r>
              <a:rPr lang="ru-RU" sz="2400" dirty="0" smtClean="0">
                <a:latin typeface="Arial" charset="0"/>
              </a:rPr>
              <a:t>, прежде чем вольный город во всем признал власть Москвы. </a:t>
            </a:r>
          </a:p>
          <a:p>
            <a:r>
              <a:rPr lang="ru-RU" sz="2400" dirty="0" smtClean="0">
                <a:latin typeface="Arial" charset="0"/>
              </a:rPr>
              <a:t>1477-1478 гг. –присоединение Новгорода</a:t>
            </a:r>
          </a:p>
          <a:p>
            <a:r>
              <a:rPr lang="ru-RU" sz="2400" dirty="0" smtClean="0">
                <a:latin typeface="Arial" charset="0"/>
              </a:rPr>
              <a:t>Знаменитый вечевой колокол, как символ самостоятельности Новгорода, по приказу Ивана </a:t>
            </a:r>
            <a:r>
              <a:rPr lang="en-US" sz="2400" dirty="0" smtClean="0">
                <a:latin typeface="Arial" charset="0"/>
              </a:rPr>
              <a:t>III</a:t>
            </a:r>
            <a:r>
              <a:rPr lang="ru-RU" sz="2400" dirty="0" smtClean="0">
                <a:latin typeface="Arial" charset="0"/>
              </a:rPr>
              <a:t> был снят и перевезен в Москву.</a:t>
            </a:r>
          </a:p>
          <a:p>
            <a:endParaRPr lang="ru-RU" sz="2400" dirty="0"/>
          </a:p>
        </p:txBody>
      </p:sp>
      <p:pic>
        <p:nvPicPr>
          <p:cNvPr id="20482" name="Picture 2" descr="http://www.distedu.ru/mirror/_hist/lesson-history.narod.ru/map/rg15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5076825" cy="6886575"/>
          </a:xfrm>
          <a:prstGeom prst="rect">
            <a:avLst/>
          </a:prstGeom>
          <a:noFill/>
        </p:spPr>
      </p:pic>
      <p:sp>
        <p:nvSpPr>
          <p:cNvPr id="4" name="Пятно 1 3"/>
          <p:cNvSpPr/>
          <p:nvPr/>
        </p:nvSpPr>
        <p:spPr>
          <a:xfrm>
            <a:off x="827584" y="2420888"/>
            <a:ext cx="360040" cy="36004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Ho038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79512" y="980728"/>
            <a:ext cx="48974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Свержение ига орды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1520" y="4869160"/>
            <a:ext cx="8712968" cy="1787029"/>
          </a:xfrm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/>
              <a:t>Объединив большую часть русских земель,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Иван</a:t>
            </a:r>
            <a:r>
              <a:rPr lang="en-US" sz="2400" b="1" dirty="0" smtClean="0"/>
              <a:t> III</a:t>
            </a:r>
            <a:r>
              <a:rPr lang="ru-RU" sz="2400" b="1" dirty="0" smtClean="0"/>
              <a:t>  начал вести себя как независимый государь и перестал платить дань Орде.</a:t>
            </a:r>
            <a:endParaRPr lang="en-US" sz="2400" b="1" dirty="0" smtClean="0"/>
          </a:p>
          <a:p>
            <a:pPr algn="ctr">
              <a:buNone/>
            </a:pPr>
            <a:r>
              <a:rPr lang="ru-RU" sz="2400" dirty="0" smtClean="0">
                <a:solidFill>
                  <a:srgbClr val="800000"/>
                </a:solidFill>
              </a:rPr>
              <a:t> </a:t>
            </a:r>
            <a:r>
              <a:rPr lang="ru-RU" sz="2400" b="1" dirty="0" smtClean="0">
                <a:solidFill>
                  <a:srgbClr val="800000"/>
                </a:solidFill>
              </a:rPr>
              <a:t>1476 г </a:t>
            </a:r>
            <a:r>
              <a:rPr lang="ru-RU" sz="2400" b="1" dirty="0" smtClean="0"/>
              <a:t>- прекращение выплаты дани Большой Орде.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1480 г</a:t>
            </a:r>
            <a:r>
              <a:rPr lang="ru-RU" sz="2400" b="1" dirty="0" smtClean="0"/>
              <a:t>. - поход хана Ахмеда (Ахмата) на Русь.</a:t>
            </a:r>
            <a:endParaRPr lang="ru-RU" sz="2400" b="1" dirty="0"/>
          </a:p>
        </p:txBody>
      </p:sp>
      <p:pic>
        <p:nvPicPr>
          <p:cNvPr id="29700" name="Picture 4" descr="http://a3.att.hudong.com/40/58/01300000342361125726588724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24744"/>
            <a:ext cx="518457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57200"/>
            <a:ext cx="3987552" cy="83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Свержение ига орды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196752"/>
            <a:ext cx="3915544" cy="3816424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/>
              <a:t> В 1480 г. Ахмат, заключив союз с литовским королем Казимиром, поднял Большую Орду в поход. Войска Ахмата подошли к реке Угре, притоку Оки. Однако форсировать ее татары не решились. Началось стояние на Угре войск противников, которое закончилось в пользу русских. Русь освободилась от монголо-татарского ига.</a:t>
            </a:r>
            <a:endParaRPr lang="ru-RU" sz="2400" b="1" dirty="0"/>
          </a:p>
        </p:txBody>
      </p:sp>
      <p:pic>
        <p:nvPicPr>
          <p:cNvPr id="4" name="Picture 2" descr="http://www.distedu.ru/mirror/_hist/lesson-history.narod.ru/map/rg15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825" cy="6886575"/>
          </a:xfrm>
          <a:prstGeom prst="rect">
            <a:avLst/>
          </a:prstGeom>
          <a:noFill/>
        </p:spPr>
      </p:pic>
      <p:sp>
        <p:nvSpPr>
          <p:cNvPr id="5" name="Пятно 1 4"/>
          <p:cNvSpPr/>
          <p:nvPr/>
        </p:nvSpPr>
        <p:spPr>
          <a:xfrm>
            <a:off x="1259632" y="3429000"/>
            <a:ext cx="288032" cy="26632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Стояние на Угре. 1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406664" cy="375497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8064" y="4919008"/>
            <a:ext cx="3995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Проследите по карте, какие ещё территории вошли в состав единого русского государства до середины </a:t>
            </a:r>
            <a:r>
              <a:rPr lang="en-US" sz="2400" b="1" dirty="0" smtClean="0">
                <a:solidFill>
                  <a:srgbClr val="800000"/>
                </a:solidFill>
              </a:rPr>
              <a:t>XVI </a:t>
            </a:r>
            <a:r>
              <a:rPr lang="ru-RU" sz="2400" b="1" dirty="0" smtClean="0">
                <a:solidFill>
                  <a:srgbClr val="800000"/>
                </a:solidFill>
              </a:rPr>
              <a:t>в.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5517232"/>
            <a:ext cx="390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1480 г. – стояние на Угре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800000"/>
                </a:solidFill>
              </a:rPr>
              <a:t>Судебник 1497 г. </a:t>
            </a:r>
            <a:r>
              <a:rPr lang="ru-RU" b="1" dirty="0" smtClean="0"/>
              <a:t>– первый кодекс законов единой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256" y="1052736"/>
            <a:ext cx="5715744" cy="580526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/>
              <a:t>Закрепил единое устройство  и управление в государстве.</a:t>
            </a:r>
          </a:p>
          <a:p>
            <a:r>
              <a:rPr lang="ru-RU" sz="1800" b="1" dirty="0" smtClean="0"/>
              <a:t>Судебник уравнял частновладельческих крестьян с черносошными (государственными) и дворцовыми в уплате налогов в казну.</a:t>
            </a:r>
          </a:p>
          <a:p>
            <a:r>
              <a:rPr lang="ru-RU" sz="1800" b="1" dirty="0" smtClean="0"/>
              <a:t>Ограничил привилегии бояр, церковных иерархов, монастырей в судебных и податных делах.</a:t>
            </a:r>
          </a:p>
          <a:p>
            <a:r>
              <a:rPr lang="ru-RU" sz="1800" b="1" dirty="0" smtClean="0"/>
              <a:t>Впервые в общегосударственном масштабе ввел правило, ограничивавшее выход крестьян; их переход от одного владельца к другому</a:t>
            </a:r>
          </a:p>
          <a:p>
            <a:r>
              <a:rPr lang="ru-RU" sz="1800" b="1" dirty="0" smtClean="0"/>
              <a:t>Ставил под контроль центра местное управление  в лице кормленщиков.</a:t>
            </a:r>
          </a:p>
          <a:p>
            <a:r>
              <a:rPr lang="ru-RU" sz="1800" b="1" dirty="0" smtClean="0"/>
              <a:t>Изменил  систему комплектования войска: вместо дружин создается единая военная организация — московское войско, основу которого составляют дворяне-помещики.</a:t>
            </a:r>
            <a:endParaRPr lang="ru-RU" sz="1800" b="1" dirty="0"/>
          </a:p>
        </p:txBody>
      </p:sp>
      <p:pic>
        <p:nvPicPr>
          <p:cNvPr id="36868" name="Picture 4" descr="http://img-fotki.yandex.ru/get/9764/121447594.61a/0_10e63e_d9ecc2f5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3125023" cy="40156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733256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III Васильевич. Портрет из Царского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титулярника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1672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закрепил единое устройство и управление в государстве.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805264"/>
            <a:ext cx="1683296" cy="7815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124744"/>
            <a:ext cx="33843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Великий князь всея Руси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1478 г.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80928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Боярская Дума – высший законосовещательный орган власти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437112"/>
            <a:ext cx="22687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Казна – высший финансовый орган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4437112"/>
            <a:ext cx="194421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Дворец – управление царскими землями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4437112"/>
            <a:ext cx="216024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Приказы – органы центрального управления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2852936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Центральные исполнительные органы власти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2852936"/>
            <a:ext cx="244827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Местные органы власти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99992" y="1916832"/>
            <a:ext cx="0" cy="86409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35696" y="2348880"/>
            <a:ext cx="56886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35696" y="2348880"/>
            <a:ext cx="0" cy="4320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524328" y="2348880"/>
            <a:ext cx="0" cy="5040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652120" y="5943600"/>
            <a:ext cx="33123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Волости во главе с </a:t>
            </a:r>
            <a:r>
              <a:rPr lang="ru-RU" b="1" dirty="0" err="1" smtClean="0">
                <a:solidFill>
                  <a:schemeClr val="tx2"/>
                </a:solidFill>
              </a:rPr>
              <a:t>волотелями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028384" y="3933056"/>
            <a:ext cx="0" cy="20882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979712" y="4149080"/>
            <a:ext cx="34563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979712" y="4149080"/>
            <a:ext cx="0" cy="2880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36096" y="414908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067944" y="3933056"/>
            <a:ext cx="0" cy="5040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028384" y="3933056"/>
            <a:ext cx="0" cy="4320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948264" y="4365104"/>
            <a:ext cx="20162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Уезды во главе с наместниками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83820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Цели урока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542784" cy="4752528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 </a:t>
            </a:r>
            <a:r>
              <a:rPr lang="ru-RU" sz="2400" b="1" dirty="0" smtClean="0"/>
              <a:t> характеристика причин, хода и результатов феодальной войны второй четверти XV в. и ее влияния на дальнейшую судьбу страны; </a:t>
            </a:r>
          </a:p>
          <a:p>
            <a:r>
              <a:rPr lang="ru-RU" sz="2400" b="1" dirty="0" smtClean="0"/>
              <a:t>анализ развития России в XV в. и определение признаков централизованного государства; </a:t>
            </a:r>
          </a:p>
          <a:p>
            <a:r>
              <a:rPr lang="ru-RU" sz="2400" b="1" dirty="0" smtClean="0"/>
              <a:t>анализ содержания Судебника 1497 г.; </a:t>
            </a:r>
          </a:p>
          <a:p>
            <a:r>
              <a:rPr lang="ru-RU" sz="2400" b="1" dirty="0" smtClean="0"/>
              <a:t>характеристика общественных отношений в российском обществе изучаемого периода.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Создание новой системы управления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4162"/>
            <a:ext cx="4752528" cy="4525963"/>
          </a:xfrm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Укреплению международного авторитета государства способствовал брак Ивана III с племянницей последнего византийского императора Константина </a:t>
            </a:r>
            <a:r>
              <a:rPr lang="en-US" sz="2400" b="1" dirty="0" smtClean="0"/>
              <a:t>XI </a:t>
            </a:r>
            <a:r>
              <a:rPr lang="ru-RU" sz="2400" b="1" dirty="0" smtClean="0"/>
              <a:t>Палеолога Зоей (Софьей) Палеолог (1472 г.). </a:t>
            </a:r>
          </a:p>
          <a:p>
            <a:r>
              <a:rPr lang="ru-RU" sz="2400" b="1" dirty="0" smtClean="0"/>
              <a:t>В государстве появились новые символы власти – герб в виде двуглавого орла и венец («шапка Мономаха») и титул царя.</a:t>
            </a:r>
            <a:endParaRPr lang="ru-RU" sz="2400" b="1" dirty="0"/>
          </a:p>
        </p:txBody>
      </p:sp>
      <p:pic>
        <p:nvPicPr>
          <p:cNvPr id="34818" name="Picture 2" descr="https://upload.wikimedia.org/wikipedia/commons/thumb/f/f0/S.paleolog_reconstruction03.JPG/150px-S.paleolog_reconstruction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24744"/>
            <a:ext cx="1860798" cy="3088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72200" y="3861048"/>
            <a:ext cx="224555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Софья  Палеолог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0" name="Picture 4" descr="http://www.rosimperija.info/wp-content/uploads/2012/09/Coat_arms_of_Moscow_X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93096"/>
            <a:ext cx="2113992" cy="2348880"/>
          </a:xfrm>
          <a:prstGeom prst="rect">
            <a:avLst/>
          </a:prstGeom>
          <a:noFill/>
        </p:spPr>
      </p:pic>
      <p:pic>
        <p:nvPicPr>
          <p:cNvPr id="34822" name="Picture 6" descr="http://the-legends.ru/uploads/Products/product_152/7c15-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8" y="4509120"/>
            <a:ext cx="2088232" cy="2065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Войны с Литвой и Ливонским орденом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4284984" cy="302433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200" b="1" dirty="0" smtClean="0"/>
              <a:t>1500-1500 гг. – освобождены города по р. Десне, разбиты войска литовского гетмана кн. К. Острожского полками Даниила </a:t>
            </a:r>
            <a:r>
              <a:rPr lang="ru-RU" sz="2200" b="1" dirty="0" err="1" smtClean="0"/>
              <a:t>Щени</a:t>
            </a:r>
            <a:r>
              <a:rPr lang="ru-RU" sz="2200" b="1" dirty="0" smtClean="0"/>
              <a:t> на р. </a:t>
            </a:r>
            <a:r>
              <a:rPr lang="ru-RU" sz="2200" b="1" dirty="0" err="1" smtClean="0"/>
              <a:t>Ведроши</a:t>
            </a:r>
            <a:r>
              <a:rPr lang="ru-RU" sz="2200" b="1" dirty="0" smtClean="0"/>
              <a:t> и под Дерптом</a:t>
            </a:r>
          </a:p>
          <a:p>
            <a:r>
              <a:rPr lang="ru-RU" sz="2200" b="1" dirty="0" smtClean="0"/>
              <a:t>1503 г. – договор с Литвой. </a:t>
            </a:r>
            <a:endParaRPr lang="ru-RU" sz="2400" dirty="0"/>
          </a:p>
        </p:txBody>
      </p:sp>
      <p:pic>
        <p:nvPicPr>
          <p:cNvPr id="4" name="Picture 2" descr="http://www.distedu.ru/mirror/_hist/lesson-history.narod.ru/map/rg15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928285"/>
            <a:ext cx="4392488" cy="59582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734342"/>
            <a:ext cx="4392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800000"/>
                </a:solidFill>
              </a:rPr>
              <a:t>Работая с картой, перечислите и покажите города, которые отошли Русскому государству в результате войн с Литвой и Ливонским орденом к 1533 г.</a:t>
            </a:r>
            <a:endParaRPr lang="ru-RU" sz="2200" b="1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157192"/>
            <a:ext cx="45720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В чём вы видите значение для России этих побед?</a:t>
            </a:r>
            <a:endParaRPr lang="ru-RU" sz="2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При Иване III сложились основные принципы внешней политики Московского государства, определившие ее на столетия вперед. Было выдвинуто положение о том, что московские князья являются наследниками князей Киевской Руси, а следовательно, все земли Киевской Руси — вотчина московских государей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5" grpId="1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r>
              <a:rPr lang="ru-RU" b="1" dirty="0" smtClean="0"/>
              <a:t>Закрепляем хронологию событий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686800" cy="5472608"/>
          </a:xfrm>
          <a:ln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24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1425-1453 гг.</a:t>
            </a:r>
            <a:r>
              <a:rPr lang="ru-RU" sz="2400" b="1" u="sng" dirty="0" smtClean="0"/>
              <a:t> </a:t>
            </a:r>
            <a:r>
              <a:rPr lang="ru-RU" sz="2400" b="1" dirty="0" smtClean="0"/>
              <a:t>– феодальная война наследников Дмитрия Донского</a:t>
            </a:r>
          </a:p>
          <a:p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1448 г.</a:t>
            </a:r>
            <a:r>
              <a:rPr lang="ru-RU" sz="2400" u="sng" dirty="0" smtClean="0"/>
              <a:t> </a:t>
            </a:r>
            <a:r>
              <a:rPr lang="ru-RU" sz="2400" dirty="0" smtClean="0"/>
              <a:t>– </a:t>
            </a:r>
            <a:r>
              <a:rPr lang="ru-RU" sz="2400" b="1" dirty="0" smtClean="0"/>
              <a:t>избрание Собором русских священнослужителей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митрополита Иона </a:t>
            </a:r>
            <a:r>
              <a:rPr lang="ru-RU" sz="2400" b="1" dirty="0" smtClean="0"/>
              <a:t>главой русской церкви </a:t>
            </a:r>
          </a:p>
          <a:p>
            <a:r>
              <a:rPr lang="ru-RU" sz="24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1462-1505 гг. </a:t>
            </a:r>
            <a:r>
              <a:rPr lang="ru-RU" sz="2400" b="1" dirty="0" smtClean="0"/>
              <a:t>– время правления </a:t>
            </a:r>
            <a:r>
              <a:rPr lang="ru-RU" sz="2400" b="1" dirty="0" smtClean="0">
                <a:solidFill>
                  <a:srgbClr val="800000"/>
                </a:solidFill>
              </a:rPr>
              <a:t>Ивана </a:t>
            </a:r>
            <a:r>
              <a:rPr lang="en-US" sz="2400" b="1" dirty="0" smtClean="0">
                <a:solidFill>
                  <a:srgbClr val="800000"/>
                </a:solidFill>
              </a:rPr>
              <a:t>III</a:t>
            </a:r>
            <a:endParaRPr lang="ru-RU" sz="2400" b="1" dirty="0" smtClean="0">
              <a:solidFill>
                <a:srgbClr val="800000"/>
              </a:solidFill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1468 г.</a:t>
            </a:r>
            <a:r>
              <a:rPr lang="ru-RU" sz="2400" b="1" dirty="0" smtClean="0"/>
              <a:t> - окончательно присоединено Ярославское княжество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1471 г.</a:t>
            </a:r>
            <a:r>
              <a:rPr lang="ru-RU" sz="2400" b="1" dirty="0" smtClean="0"/>
              <a:t>- поражение новгородского ополчения в битве на р. </a:t>
            </a:r>
            <a:r>
              <a:rPr lang="ru-RU" sz="2400" b="1" dirty="0" err="1" smtClean="0"/>
              <a:t>Шелони</a:t>
            </a:r>
            <a:endParaRPr lang="ru-RU" sz="2400" b="1" dirty="0" smtClean="0"/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1472 г.</a:t>
            </a:r>
            <a:r>
              <a:rPr lang="ru-RU" sz="2400" b="1" dirty="0" smtClean="0"/>
              <a:t> – начало- присоединения Перми Великой.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1474 г.</a:t>
            </a:r>
            <a:r>
              <a:rPr lang="ru-RU" sz="2400" b="1" dirty="0" smtClean="0"/>
              <a:t> Иван III приобрел оставшуюся часть Ростовского княжества  </a:t>
            </a:r>
          </a:p>
          <a:p>
            <a:r>
              <a:rPr lang="ru-RU" sz="24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1478 г.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– вхождение новгородских земель в состав единого государства</a:t>
            </a:r>
          </a:p>
          <a:p>
            <a:r>
              <a:rPr lang="ru-RU" sz="24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1480 г.</a:t>
            </a:r>
            <a:r>
              <a:rPr lang="ru-RU" sz="2400" b="1" u="sng" dirty="0" smtClean="0"/>
              <a:t> </a:t>
            </a:r>
            <a:r>
              <a:rPr lang="ru-RU" sz="2400" b="1" dirty="0" smtClean="0"/>
              <a:t>– стояние на Угре, окончание монголо-татарского ига.</a:t>
            </a:r>
          </a:p>
          <a:p>
            <a:r>
              <a:rPr lang="ru-RU" sz="24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1485 г.</a:t>
            </a:r>
            <a:r>
              <a:rPr lang="ru-RU" sz="2400" b="1" dirty="0" smtClean="0"/>
              <a:t> – Тверь перешла к Москве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1489 г.</a:t>
            </a:r>
            <a:r>
              <a:rPr lang="ru-RU" sz="2400" b="1" dirty="0" smtClean="0"/>
              <a:t>- вхождение в  состав государства Вятской земли.</a:t>
            </a:r>
            <a:r>
              <a:rPr lang="ru-RU" sz="2400" dirty="0" smtClean="0"/>
              <a:t> </a:t>
            </a:r>
            <a:endParaRPr lang="ru-RU" sz="2400" b="1" dirty="0" smtClean="0"/>
          </a:p>
          <a:p>
            <a:r>
              <a:rPr lang="ru-RU" sz="24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1497 г.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– принятие Судебника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1510 г. </a:t>
            </a:r>
            <a:r>
              <a:rPr lang="ru-RU" sz="2400" b="1" dirty="0" smtClean="0"/>
              <a:t>– присоединение земель Псковской республики</a:t>
            </a:r>
          </a:p>
          <a:p>
            <a:r>
              <a:rPr lang="ru-RU" sz="24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1514 г.</a:t>
            </a:r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– включение в состав единого государства Смоленска с его землями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1521 г. </a:t>
            </a:r>
            <a:r>
              <a:rPr lang="ru-RU" sz="2400" b="1" dirty="0" smtClean="0"/>
              <a:t>– вхождение Рязанских земель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Проблемное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43664" cy="4525963"/>
          </a:xfrm>
          <a:ln>
            <a:solidFill>
              <a:schemeClr val="tx2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Докажите справедливость высказывания Н.М. Карамзина об Иване</a:t>
            </a:r>
            <a:r>
              <a:rPr lang="en-US" b="1" dirty="0" smtClean="0"/>
              <a:t> III</a:t>
            </a:r>
            <a:r>
              <a:rPr lang="ru-RU" b="1" dirty="0" smtClean="0"/>
              <a:t> или опровергните его: </a:t>
            </a:r>
            <a:r>
              <a:rPr lang="ru-RU" b="1" i="1" dirty="0" smtClean="0"/>
              <a:t>«Иоанн оставил государство удивительное пространством, сильное народами, еще сильнейшее духом правления».</a:t>
            </a:r>
          </a:p>
          <a:p>
            <a:pPr>
              <a:buNone/>
            </a:pPr>
            <a:r>
              <a:rPr lang="ru-RU" b="1" dirty="0" smtClean="0"/>
              <a:t>                          </a:t>
            </a:r>
            <a:endParaRPr lang="ru-RU" dirty="0"/>
          </a:p>
        </p:txBody>
      </p:sp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687789" cy="133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452048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историческое значение образования Русского централизованного государства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80920" cy="4525963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457200" indent="-457200">
              <a:buClr>
                <a:schemeClr val="tx2"/>
              </a:buClr>
              <a:buSzPct val="80000"/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b="1" dirty="0" smtClean="0"/>
              <a:t>завершение периода политической раздробленности и разорительных усобиц внутри страны;</a:t>
            </a:r>
          </a:p>
          <a:p>
            <a:pPr marL="457200" indent="-457200">
              <a:buClr>
                <a:schemeClr val="tx2"/>
              </a:buClr>
              <a:buSzPct val="80000"/>
              <a:buFont typeface="+mj-lt"/>
              <a:buAutoNum type="arabicPeriod"/>
            </a:pPr>
            <a:r>
              <a:rPr lang="ru-RU" sz="2400" b="1" dirty="0" smtClean="0"/>
              <a:t> укрепление обороноспособности страны, что позволило освободиться от монголо-татарского ига;</a:t>
            </a:r>
          </a:p>
          <a:p>
            <a:pPr marL="457200" indent="-457200">
              <a:buClr>
                <a:schemeClr val="tx2"/>
              </a:buClr>
              <a:buSzPct val="80000"/>
              <a:buFont typeface="+mj-lt"/>
              <a:buAutoNum type="arabicPeriod"/>
            </a:pPr>
            <a:r>
              <a:rPr lang="ru-RU" sz="2400" b="1" dirty="0" smtClean="0"/>
              <a:t>создание благоприятных условий для развития хозяйства и культуры (введена единая система мер и весов);</a:t>
            </a:r>
          </a:p>
          <a:p>
            <a:pPr marL="457200" indent="-457200">
              <a:buClr>
                <a:schemeClr val="tx2"/>
              </a:buClr>
              <a:buSzPct val="80000"/>
              <a:buFont typeface="+mj-lt"/>
              <a:buAutoNum type="arabicPeriod"/>
            </a:pPr>
            <a:r>
              <a:rPr lang="ru-RU" sz="2400" b="1" dirty="0" smtClean="0"/>
              <a:t>рост международного авторитета Русского государства.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   «Наша великая Русская земля освободилась от ига... и начала обновляться, как будто перешла от зимы к тихой весне. Она снова достигла своего древнего величества, благочестия и спокойствия, как при первом князе Владимире».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57200"/>
            <a:ext cx="7299920" cy="838200"/>
          </a:xfrm>
        </p:spPr>
        <p:txBody>
          <a:bodyPr/>
          <a:lstStyle/>
          <a:p>
            <a:r>
              <a:rPr lang="ru-RU" b="1" u="sng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 23; используя материал § 22—23, составить развернутый план по теме: «Образование единого государства — России в XV в.».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687789" cy="133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000" dirty="0" smtClean="0"/>
              <a:t>Сахаров А.Н., </a:t>
            </a:r>
            <a:r>
              <a:rPr lang="ru-RU" sz="2000" dirty="0" err="1" smtClean="0"/>
              <a:t>Буганов</a:t>
            </a:r>
            <a:r>
              <a:rPr lang="ru-RU" sz="2000" dirty="0" smtClean="0"/>
              <a:t> В.И., «История России с древнейших времён до конца </a:t>
            </a:r>
            <a:r>
              <a:rPr lang="en-US" sz="2000" dirty="0" smtClean="0"/>
              <a:t>XIX</a:t>
            </a:r>
            <a:r>
              <a:rPr lang="ru-RU" sz="2000" dirty="0" smtClean="0"/>
              <a:t> в.» Учебник для 10 класса общеобразовательных учреждений. Базовый и профильный уровни – М.: Просвещение, 2014 </a:t>
            </a:r>
          </a:p>
          <a:p>
            <a:pPr lvl="0"/>
            <a:r>
              <a:rPr lang="ru-RU" sz="2000" dirty="0" smtClean="0"/>
              <a:t>История России с древнейших времён до конца </a:t>
            </a:r>
            <a:r>
              <a:rPr lang="en-US" sz="2000" dirty="0" smtClean="0"/>
              <a:t>XVII</a:t>
            </a:r>
            <a:r>
              <a:rPr lang="ru-RU" sz="2000" dirty="0" smtClean="0"/>
              <a:t> в. 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.: Поурочное планирование по учебнику А.Н. Сахарова/ Авт.-сост. Н.С. Кочетов. – Волгоград: Учитель, 2005</a:t>
            </a:r>
          </a:p>
          <a:p>
            <a:pPr lvl="0"/>
            <a:r>
              <a:rPr lang="ru-RU" sz="2000" dirty="0" err="1" smtClean="0"/>
              <a:t>Козленко</a:t>
            </a:r>
            <a:r>
              <a:rPr lang="ru-RU" sz="2000" dirty="0" smtClean="0"/>
              <a:t> С.И., </a:t>
            </a:r>
            <a:r>
              <a:rPr lang="ru-RU" sz="2000" dirty="0" err="1" smtClean="0"/>
              <a:t>Тороп</a:t>
            </a:r>
            <a:r>
              <a:rPr lang="ru-RU" sz="2000" dirty="0" smtClean="0"/>
              <a:t> В.В. История России </a:t>
            </a:r>
            <a:r>
              <a:rPr lang="en-US" sz="2000" dirty="0" smtClean="0"/>
              <a:t>c</a:t>
            </a:r>
            <a:r>
              <a:rPr lang="ru-RU" sz="2000" dirty="0" smtClean="0"/>
              <a:t> древнейших времён до конца </a:t>
            </a:r>
            <a:r>
              <a:rPr lang="en-US" sz="2000" dirty="0" smtClean="0"/>
              <a:t>XVII</a:t>
            </a:r>
            <a:r>
              <a:rPr lang="ru-RU" sz="2000" dirty="0" smtClean="0"/>
              <a:t> в. 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 Книга для учителя. В 2 ч. – М.: Просвещение, 2006</a:t>
            </a:r>
          </a:p>
          <a:p>
            <a:pPr lvl="0"/>
            <a:r>
              <a:rPr lang="ru-RU" sz="2000" dirty="0" smtClean="0"/>
              <a:t>Петрович В.Г., Петрович Н.М. Уроки истории. 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 – М.: ТЦ Сфера, 2003</a:t>
            </a:r>
          </a:p>
          <a:p>
            <a:pPr lvl="0"/>
            <a:r>
              <a:rPr lang="ru-RU" sz="2000" dirty="0" smtClean="0"/>
              <a:t>Серов Б.Н., </a:t>
            </a:r>
            <a:r>
              <a:rPr lang="ru-RU" sz="2000" dirty="0" err="1" smtClean="0"/>
              <a:t>Ланго</a:t>
            </a:r>
            <a:r>
              <a:rPr lang="ru-RU" sz="2000" dirty="0" smtClean="0"/>
              <a:t> А.Р. Поурочные разработки по истории России с древнейших времён до конца </a:t>
            </a:r>
            <a:r>
              <a:rPr lang="en-US" sz="2000" dirty="0" smtClean="0"/>
              <a:t>XIX</a:t>
            </a:r>
            <a:r>
              <a:rPr lang="ru-RU" sz="2000" dirty="0" smtClean="0"/>
              <a:t> века. 10 класс. – М.: ВАКО, 2005</a:t>
            </a:r>
          </a:p>
          <a:p>
            <a:pPr lvl="0"/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http://klin-demianovo.ru/http:/klin-demianovo.ru/novosti/74671/27-oktyabrya-1505-goda-umer-gosudar-vseya-rusi-ivan-iii/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http://www.distedu.ru/mirror/_hist/lesson-history.narod.ru/map/mos-kn.gif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http://ostrov-ivana.narod.ru/history/karty/rus15.gif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https://en.wikipedia.org/wiki/Muscovite_Civil_War#/media/File:ChistyakovP_SofVitovNaSvGRM.jpg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http://slavyanskaya-kultura.ru/slavic/history/istorija-drevnei-rusi.html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http://www.distedu.ru/mirror/_hist/lesson-history.narod.ru/map/rg1516.gif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http://rushist.com/index.php/russia/2469-pravlenie-ivana-iii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http://www.viewmap.org/pokorenie-novgoroda-v-1478-godu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http://history.sgu.ru/people/?pid=131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http://the-best-of-thebest.diary.ru/p196945525.htm?oam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https://ru.wikipedia.org/wiki/%D0%A1%D0%BE%D1%84%D0%B8%D1%8F_%D0%9F%D0%B0%D0%BB%D0%B5%D0%BE%D0%BB%D0%BE%D0%B3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http://the-legends.ru/articles/152/shapka-monomaha/</a:t>
            </a:r>
            <a:endParaRPr lang="ru-RU" sz="1600" dirty="0" smtClean="0"/>
          </a:p>
          <a:p>
            <a:r>
              <a:rPr lang="en-US" sz="1600" dirty="0" smtClean="0">
                <a:hlinkClick r:id="rId14"/>
              </a:rPr>
              <a:t>http://www.rosimperija.info/post/1507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 План изучения нового материала: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4162"/>
            <a:ext cx="7920880" cy="4525963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/>
              <a:t>1. Феодальная война второй четверти XV в.</a:t>
            </a:r>
          </a:p>
          <a:p>
            <a:pPr>
              <a:buNone/>
            </a:pPr>
            <a:r>
              <a:rPr lang="ru-RU" b="1" dirty="0" smtClean="0"/>
              <a:t>2. Иван III. Объединение русских земель вокруг Москвы.</a:t>
            </a:r>
          </a:p>
          <a:p>
            <a:pPr>
              <a:buNone/>
            </a:pPr>
            <a:r>
              <a:rPr lang="ru-RU" b="1" dirty="0" smtClean="0"/>
              <a:t>3. Судебник 1497 г.</a:t>
            </a:r>
          </a:p>
          <a:p>
            <a:pPr>
              <a:buNone/>
            </a:pPr>
            <a:r>
              <a:rPr lang="ru-RU" b="1" dirty="0" smtClean="0"/>
              <a:t>4. Войны с Литвой и Ливонским орденом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Расширяем словарный запас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  <a:ln>
            <a:solidFill>
              <a:schemeClr val="tx2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sz="2400" i="1" dirty="0" smtClean="0">
                <a:solidFill>
                  <a:srgbClr val="800000"/>
                </a:solidFill>
              </a:rPr>
              <a:t> </a:t>
            </a:r>
            <a:r>
              <a:rPr lang="ru-RU" sz="2400" b="1" i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Автокефальная церковь</a:t>
            </a:r>
            <a:r>
              <a:rPr lang="ru-RU" sz="2400" b="1" i="1" dirty="0" smtClean="0"/>
              <a:t> </a:t>
            </a:r>
            <a:r>
              <a:rPr lang="ru-RU" sz="2400" dirty="0" smtClean="0"/>
              <a:t>— самостоятельная в административном отношении церковь в православии.</a:t>
            </a:r>
            <a:br>
              <a:rPr lang="ru-RU" sz="2400" dirty="0" smtClean="0"/>
            </a:br>
            <a:r>
              <a:rPr lang="ru-RU" sz="2400" dirty="0" smtClean="0"/>
              <a:t>     </a:t>
            </a:r>
            <a:r>
              <a:rPr lang="ru-RU" sz="24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i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Боярская дума</a:t>
            </a:r>
            <a:r>
              <a:rPr lang="ru-RU" sz="2400" b="1" i="1" dirty="0" smtClean="0"/>
              <a:t> </a:t>
            </a:r>
            <a:r>
              <a:rPr lang="ru-RU" sz="2400" dirty="0" smtClean="0"/>
              <a:t>— высший совет при князе (с 1547 г. — при царе) в Русском государстве X — начала XVIII в. Деятельность Боярской думы носила законосовещательный характер. В Московском государстве членами Боярской думы были: бояре, окольничие, думные дворяне и думные дьяки.</a:t>
            </a:r>
            <a:br>
              <a:rPr lang="ru-RU" sz="2400" dirty="0" smtClean="0"/>
            </a:br>
            <a:r>
              <a:rPr lang="ru-RU" sz="2400" dirty="0" smtClean="0"/>
              <a:t>     </a:t>
            </a:r>
            <a:r>
              <a:rPr lang="ru-RU" sz="24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i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Местничество</a:t>
            </a:r>
            <a:r>
              <a:rPr lang="ru-RU" sz="2400" b="1" i="1" dirty="0" smtClean="0"/>
              <a:t> </a:t>
            </a:r>
            <a:r>
              <a:rPr lang="ru-RU" sz="2400" dirty="0" smtClean="0"/>
              <a:t>— система распределения служебных мест в Русском государстве в XIV—XV вв. с учетом происхождения, служебного положения предков человека и его личных заслуг. Отменено в 1682 г.</a:t>
            </a:r>
            <a:br>
              <a:rPr lang="ru-RU" sz="2400" dirty="0" smtClean="0"/>
            </a:br>
            <a:r>
              <a:rPr lang="ru-RU" sz="2400" dirty="0" smtClean="0"/>
              <a:t>      </a:t>
            </a:r>
            <a:r>
              <a:rPr lang="ru-RU" sz="2400" b="1" i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Пожилое</a:t>
            </a:r>
            <a:r>
              <a:rPr lang="ru-RU" sz="2400" b="1" i="1" dirty="0" smtClean="0"/>
              <a:t> </a:t>
            </a:r>
            <a:r>
              <a:rPr lang="ru-RU" sz="2400" dirty="0" smtClean="0"/>
              <a:t>— пошлина в России конца XV—XVII в., которую уплачивал крестьянин при уходе от своего владельца за неделю до и неделю после Юрьева дня (осеннего).</a:t>
            </a:r>
            <a:br>
              <a:rPr lang="ru-RU" sz="2400" dirty="0" smtClean="0"/>
            </a:br>
            <a:r>
              <a:rPr lang="ru-RU" sz="2400" dirty="0" smtClean="0"/>
              <a:t>      </a:t>
            </a:r>
            <a:r>
              <a:rPr lang="ru-RU" sz="2400" b="1" i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Поместье</a:t>
            </a:r>
            <a:r>
              <a:rPr lang="ru-RU" sz="2400" b="1" i="1" dirty="0" smtClean="0"/>
              <a:t> </a:t>
            </a:r>
            <a:r>
              <a:rPr lang="ru-RU" sz="2400" dirty="0" smtClean="0"/>
              <a:t>— владение, получаемое князьями — дворянами за службу.</a:t>
            </a:r>
            <a:br>
              <a:rPr lang="ru-RU" sz="2400" dirty="0" smtClean="0"/>
            </a:br>
            <a:r>
              <a:rPr lang="ru-RU" sz="2400" dirty="0" smtClean="0"/>
              <a:t>     </a:t>
            </a:r>
            <a:r>
              <a:rPr lang="ru-RU" sz="24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i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Помещики</a:t>
            </a:r>
            <a:r>
              <a:rPr lang="ru-RU" sz="2400" b="1" i="1" dirty="0" smtClean="0"/>
              <a:t> </a:t>
            </a:r>
            <a:r>
              <a:rPr lang="ru-RU" sz="2400" dirty="0" smtClean="0"/>
              <a:t>— держатели поместий, дворяне.</a:t>
            </a:r>
            <a:br>
              <a:rPr lang="ru-RU" sz="2400" dirty="0" smtClean="0"/>
            </a:br>
            <a:r>
              <a:rPr lang="ru-RU" sz="2400" dirty="0" smtClean="0"/>
              <a:t>    </a:t>
            </a:r>
            <a:r>
              <a:rPr lang="ru-RU" sz="24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ru-RU" sz="2400" b="1" i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Приказы</a:t>
            </a:r>
            <a:r>
              <a:rPr lang="ru-RU" sz="2400" b="1" i="1" dirty="0" smtClean="0"/>
              <a:t> </a:t>
            </a:r>
            <a:r>
              <a:rPr lang="ru-RU" sz="2400" dirty="0" smtClean="0"/>
              <a:t>— центральные правительственные учреждения, ведающие отдельными отраслями великокняжеского управления.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Проблемное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43664" cy="4525963"/>
          </a:xfrm>
          <a:ln>
            <a:solidFill>
              <a:schemeClr val="tx2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Докажите справедливость высказывания Н.М. Карамзина об Иване</a:t>
            </a:r>
            <a:r>
              <a:rPr lang="en-US" b="1" dirty="0" smtClean="0"/>
              <a:t> III</a:t>
            </a:r>
            <a:r>
              <a:rPr lang="ru-RU" b="1" dirty="0" smtClean="0"/>
              <a:t> или опровергните его: </a:t>
            </a:r>
            <a:r>
              <a:rPr lang="ru-RU" b="1" i="1" dirty="0" smtClean="0"/>
              <a:t>«Иоанн оставил государство удивительное пространством, сильное народами, еще сильнейшее духом правления».</a:t>
            </a:r>
          </a:p>
          <a:p>
            <a:pPr>
              <a:buNone/>
            </a:pPr>
            <a:r>
              <a:rPr lang="ru-RU" b="1" dirty="0" smtClean="0"/>
              <a:t>                          </a:t>
            </a:r>
            <a:endParaRPr lang="ru-RU" dirty="0"/>
          </a:p>
        </p:txBody>
      </p:sp>
      <p:pic>
        <p:nvPicPr>
          <p:cNvPr id="4" name="Picture 4" descr="ag0002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687789" cy="133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4509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+mj-lt"/>
              </a:rPr>
              <a:t>Что, на ваш взгляд, было причиной феодальной войны?</a:t>
            </a:r>
            <a:endParaRPr lang="ru-RU" sz="36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501008"/>
            <a:ext cx="7848872" cy="156966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Феодальная война 1425 – 1453 гг. </a:t>
            </a:r>
            <a:r>
              <a:rPr lang="ru-RU" sz="2400" dirty="0" smtClean="0"/>
              <a:t>– </a:t>
            </a:r>
            <a:r>
              <a:rPr lang="ru-RU" sz="2400" b="1" dirty="0" smtClean="0">
                <a:solidFill>
                  <a:schemeClr val="tx2"/>
                </a:solidFill>
              </a:rPr>
              <a:t>противостояние двух систем наследования: прямой (от отца к сыну) и </a:t>
            </a:r>
            <a:r>
              <a:rPr lang="ru-RU" sz="2400" b="1" dirty="0" err="1" smtClean="0">
                <a:solidFill>
                  <a:schemeClr val="tx2"/>
                </a:solidFill>
              </a:rPr>
              <a:t>лествичной</a:t>
            </a:r>
            <a:r>
              <a:rPr lang="ru-RU" sz="2400" b="1" dirty="0" smtClean="0">
                <a:solidFill>
                  <a:schemeClr val="tx2"/>
                </a:solidFill>
              </a:rPr>
              <a:t> (по старшинству).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1177468" cy="151216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635896" y="1556792"/>
            <a:ext cx="2736304" cy="43204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Дмитрий </a:t>
            </a:r>
            <a:r>
              <a:rPr lang="ru-RU" b="1" dirty="0" smtClean="0"/>
              <a:t>Донской </a:t>
            </a:r>
            <a:endParaRPr lang="ru-RU" b="1" dirty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5364088" y="3645024"/>
            <a:ext cx="3600400" cy="648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Юрий </a:t>
            </a:r>
          </a:p>
          <a:p>
            <a:pPr algn="ctr"/>
            <a:r>
              <a:rPr lang="ru-RU" b="1" dirty="0" err="1" smtClean="0"/>
              <a:t>Звенигородский-Галицкий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/>
          <a:srcRect b="51501"/>
          <a:stretch>
            <a:fillRect/>
          </a:stretch>
        </p:blipFill>
        <p:spPr bwMode="auto">
          <a:xfrm>
            <a:off x="4581922" y="4941168"/>
            <a:ext cx="1425499" cy="125286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716016" y="6209928"/>
            <a:ext cx="1296144" cy="648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Василий </a:t>
            </a:r>
          </a:p>
          <a:p>
            <a:pPr algn="ctr"/>
            <a:r>
              <a:rPr lang="ru-RU" b="1" dirty="0"/>
              <a:t>Косой</a:t>
            </a: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941168"/>
            <a:ext cx="1045398" cy="125070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7131" y="4941168"/>
            <a:ext cx="989286" cy="124136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6300192" y="6209928"/>
            <a:ext cx="1295847" cy="648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Дмитрий</a:t>
            </a:r>
          </a:p>
          <a:p>
            <a:pPr algn="ctr"/>
            <a:r>
              <a:rPr lang="ru-RU" b="1" dirty="0" err="1"/>
              <a:t>Шемяка</a:t>
            </a:r>
            <a:r>
              <a:rPr lang="ru-RU" b="1" dirty="0"/>
              <a:t> 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7812360" y="6209928"/>
            <a:ext cx="1331640" cy="6480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Дмитрий</a:t>
            </a:r>
          </a:p>
          <a:p>
            <a:pPr algn="ctr"/>
            <a:r>
              <a:rPr lang="ru-RU" b="1" dirty="0"/>
              <a:t>Красный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204864"/>
            <a:ext cx="1066800" cy="14859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995936" y="3140968"/>
            <a:ext cx="2016224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411760" y="2492896"/>
            <a:ext cx="1289305" cy="172821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564904"/>
            <a:ext cx="1183644" cy="144018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4738797"/>
            <a:ext cx="1211661" cy="144139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60648"/>
            <a:ext cx="1432817" cy="1470629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79512" y="1772816"/>
            <a:ext cx="1475680" cy="36004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/>
              <a:t>Витовт</a:t>
            </a:r>
            <a:r>
              <a:rPr lang="ru-RU" dirty="0"/>
              <a:t>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63688" y="3429000"/>
            <a:ext cx="432048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331640" y="4149080"/>
            <a:ext cx="585960" cy="50403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195736" y="4293096"/>
            <a:ext cx="615040" cy="36004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1043608" y="2132856"/>
            <a:ext cx="0" cy="504056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5076056" y="1988840"/>
            <a:ext cx="1152128" cy="936104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 flipV="1">
            <a:off x="5364087" y="4293096"/>
            <a:ext cx="2952329" cy="0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5364088" y="4293096"/>
            <a:ext cx="0" cy="649164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6948264" y="4293096"/>
            <a:ext cx="0" cy="649164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8316416" y="4365104"/>
            <a:ext cx="0" cy="577156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411760" y="3933056"/>
            <a:ext cx="137409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Василий I 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259632" y="6211669"/>
            <a:ext cx="1438214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Василий II </a:t>
            </a:r>
          </a:p>
          <a:p>
            <a:pPr algn="ctr"/>
            <a:r>
              <a:rPr lang="ru-RU" b="1" dirty="0" smtClean="0"/>
              <a:t>Темный</a:t>
            </a:r>
            <a:endParaRPr lang="ru-RU" b="1" dirty="0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>
            <a:off x="3707904" y="1988840"/>
            <a:ext cx="1152128" cy="936104"/>
          </a:xfrm>
          <a:prstGeom prst="line">
            <a:avLst/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3933056"/>
            <a:ext cx="229986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Софья Литовская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38200"/>
          </a:xfrm>
        </p:spPr>
        <p:txBody>
          <a:bodyPr/>
          <a:lstStyle/>
          <a:p>
            <a:r>
              <a:rPr lang="ru-RU" b="1" dirty="0" smtClean="0"/>
              <a:t>Наследники Дмитрия Донского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4480" y="908720"/>
            <a:ext cx="36995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4" name="Picture 6" descr="http://www.distedu.ru/mirror/_hist/lesson-history.narod.ru/map/mos-k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401050" cy="541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1126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 чём вы видите причины феодальной войны второй четверти </a:t>
            </a:r>
            <a:r>
              <a:rPr lang="en-US" b="1" dirty="0" smtClean="0"/>
              <a:t>XV </a:t>
            </a:r>
            <a:r>
              <a:rPr lang="ru-RU" b="1" dirty="0" smtClean="0"/>
              <a:t>в.?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8686800" cy="1586806"/>
          </a:xfrm>
        </p:spPr>
        <p:txBody>
          <a:bodyPr/>
          <a:lstStyle/>
          <a:p>
            <a:pPr algn="ctr">
              <a:buNone/>
            </a:pPr>
            <a:endParaRPr lang="ru-RU" b="1" dirty="0"/>
          </a:p>
        </p:txBody>
      </p:sp>
      <p:pic>
        <p:nvPicPr>
          <p:cNvPr id="39938" name="Picture 2" descr="https://upload.wikimedia.org/wikipedia/commons/thumb/a/ab/ChistyakovP_SofVitovNaSvGRM.jpg/800px-ChistyakovP_SofVitovNaSvG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467872" cy="46892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6211669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П. Чистяков. Софья </a:t>
            </a:r>
            <a:r>
              <a:rPr lang="ru-RU" b="1" dirty="0" err="1" smtClean="0"/>
              <a:t>Витовтовна</a:t>
            </a:r>
            <a:r>
              <a:rPr lang="ru-RU" b="1" dirty="0" smtClean="0"/>
              <a:t> срывает драгоценный пояс с Василия Косого на свадьбе сына.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809</TotalTime>
  <Words>1002</Words>
  <Application>Microsoft Office PowerPoint</Application>
  <PresentationFormat>Экран (4:3)</PresentationFormat>
  <Paragraphs>157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Образование единого государства -России. Иван III</vt:lpstr>
      <vt:lpstr>Цели урока</vt:lpstr>
      <vt:lpstr> План изучения нового материала:</vt:lpstr>
      <vt:lpstr>Расширяем словарный запас</vt:lpstr>
      <vt:lpstr>Проблемное задание</vt:lpstr>
      <vt:lpstr>Слайд 6</vt:lpstr>
      <vt:lpstr>Слайд 7</vt:lpstr>
      <vt:lpstr>Наследники Дмитрия Донского</vt:lpstr>
      <vt:lpstr>В чём вы видите причины феодальной войны второй четверти XV в.? </vt:lpstr>
      <vt:lpstr>Слайд 10</vt:lpstr>
      <vt:lpstr>Что явилось следствием феодальной войны 1425-1453 гг.? </vt:lpstr>
      <vt:lpstr>Иван Васильевич III (1462-1505)</vt:lpstr>
      <vt:lpstr>Объединение русских земель вокруг Москвы</vt:lpstr>
      <vt:lpstr>Объединение русских земель вокруг Москвы</vt:lpstr>
      <vt:lpstr>Объединение русских земель вокруг Москвы</vt:lpstr>
      <vt:lpstr>Свержение ига орды</vt:lpstr>
      <vt:lpstr>Свержение ига орды</vt:lpstr>
      <vt:lpstr>Судебник 1497 г. – первый кодекс законов единой России</vt:lpstr>
      <vt:lpstr>закрепил единое устройство и управление в государстве.</vt:lpstr>
      <vt:lpstr>Создание новой системы управления</vt:lpstr>
      <vt:lpstr>Войны с Литвой и Ливонским орденом</vt:lpstr>
      <vt:lpstr>Закрепляем хронологию событий</vt:lpstr>
      <vt:lpstr>Проблемное задание</vt:lpstr>
      <vt:lpstr>историческое значение образования Русского централизованного государства</vt:lpstr>
      <vt:lpstr>Слайд 25</vt:lpstr>
      <vt:lpstr>Домашнее задание</vt:lpstr>
      <vt:lpstr>Литература</vt:lpstr>
      <vt:lpstr>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roscom</cp:lastModifiedBy>
  <cp:revision>357</cp:revision>
  <dcterms:created xsi:type="dcterms:W3CDTF">2012-11-14T16:47:11Z</dcterms:created>
  <dcterms:modified xsi:type="dcterms:W3CDTF">2017-02-09T16:44:43Z</dcterms:modified>
</cp:coreProperties>
</file>