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9" r:id="rId2"/>
    <p:sldId id="279" r:id="rId3"/>
    <p:sldId id="261" r:id="rId4"/>
    <p:sldId id="263" r:id="rId5"/>
    <p:sldId id="281" r:id="rId6"/>
    <p:sldId id="264" r:id="rId7"/>
    <p:sldId id="266" r:id="rId8"/>
    <p:sldId id="267" r:id="rId9"/>
    <p:sldId id="280" r:id="rId10"/>
    <p:sldId id="268" r:id="rId11"/>
    <p:sldId id="269" r:id="rId12"/>
    <p:sldId id="270" r:id="rId13"/>
    <p:sldId id="271" r:id="rId14"/>
    <p:sldId id="25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45" autoAdjust="0"/>
    <p:restoredTop sz="94660"/>
  </p:normalViewPr>
  <p:slideViewPr>
    <p:cSldViewPr>
      <p:cViewPr>
        <p:scale>
          <a:sx n="100" d="100"/>
          <a:sy n="100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1F911D5-7C91-49C9-83AB-B5024AE9FB57}" type="datetimeFigureOut">
              <a:rPr lang="ru-RU" smtClean="0"/>
              <a:pPr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6CDB4A-AB03-4F88-ACC4-EA0B9350EC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5.wdp"/><Relationship Id="rId7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ksandrnovak.com/userfiles/mapsm_clr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3" y="911794"/>
            <a:ext cx="5836691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6612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Гражданская война в России 1918-1920 гг.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7943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Гражданская война </a:t>
            </a:r>
            <a:r>
              <a:rPr lang="ru-RU" sz="2400" dirty="0">
                <a:solidFill>
                  <a:srgbClr val="FF0000"/>
                </a:solidFill>
              </a:rPr>
              <a:t>– это вооруженная борьба классов и социальных групп за  государственную власть и собственность.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3619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9027950"/>
              </p:ext>
            </p:extLst>
          </p:nvPr>
        </p:nvGraphicFramePr>
        <p:xfrm>
          <a:off x="379173" y="1163653"/>
          <a:ext cx="8549208" cy="472471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32587"/>
                <a:gridCol w="2757917"/>
                <a:gridCol w="1179202"/>
                <a:gridCol w="2579502"/>
              </a:tblGrid>
              <a:tr h="11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  <a:tr h="4163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Городской и сельский пролетариат (трудящиеся), мелкие ремесленники и служащие, 1/3 генералов и офицеров, немалая часть </a:t>
                      </a:r>
                      <a:r>
                        <a:rPr lang="ru-RU" sz="1600" dirty="0" smtClean="0">
                          <a:effectLst/>
                        </a:rPr>
                        <a:t>интеллигенции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Установление диктатуры пролетариата в союзе с крестьянством – </a:t>
                      </a:r>
                      <a:r>
                        <a:rPr lang="ru-RU" sz="1600" u="sng" dirty="0">
                          <a:effectLst/>
                        </a:rPr>
                        <a:t>Советская власть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2.Ликвидация помещичьего землевладения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Национализация земли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Национализация промышленности и установление рабочего контроля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Установление экономики директивного типа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Большевики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Чапаев Василий Иванович, Буденный Семен Михайлович Фрунзе Михаил Васильевич Климент  Ефремович Ворошилов, Егоров Александр Ильич, Каменев Сергей Сергеевич Каменев, Блюхер Василий Константинович, Тухачевский Михаил </a:t>
                      </a:r>
                      <a:r>
                        <a:rPr lang="ru-RU" sz="1600" dirty="0" smtClean="0">
                          <a:effectLst/>
                        </a:rPr>
                        <a:t>Николаевич.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1384" y="332656"/>
            <a:ext cx="85492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Большевики виновными в  Гражданской войне считали свергнутые эксплуататорские классы (помещики, буржуазия)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Красные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2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dernlib.ru/books/deryabin_aleksandr/grazhdanskaya_voyna_v_rossii_19171922_krasnaya_armiya/any2fbimgloader20.jpeg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647750"/>
            <a:ext cx="569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3939" y="566124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Группа политработников артиллерии 9-й Донской стрелковой дивизии, осень 1922 г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История&quot;. . Издательский дом &quot;Первое сентября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730" y="651098"/>
            <a:ext cx="3810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5901981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Тухачевский  Михаил Николаевич </a:t>
            </a:r>
          </a:p>
        </p:txBody>
      </p:sp>
    </p:spTree>
    <p:extLst>
      <p:ext uri="{BB962C8B-B14F-4D97-AF65-F5344CB8AC3E}">
        <p14:creationId xmlns="" xmlns:p14="http://schemas.microsoft.com/office/powerpoint/2010/main" val="28653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633993"/>
            <a:ext cx="8568952" cy="20467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Третья сила – контрреволюционная демократия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конца 1918 года – как против большевиков, так и против генеральской диктатуры.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https://im2-tub-ru.yandex.net/i?id=c63a489048648d3593a3b00e39db335e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8" y="1897463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2004" y="5122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Нестор Иванович Махно</a:t>
            </a:r>
            <a:endParaRPr lang="ru-RU" altLang="ru-RU" sz="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etrolog.org.ua/sites/default/files/node/map191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52" r="21255" b="7018"/>
          <a:stretch/>
        </p:blipFill>
        <p:spPr bwMode="auto">
          <a:xfrm>
            <a:off x="899592" y="116632"/>
            <a:ext cx="7567923" cy="653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45884" y="115695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41652" y="198884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54348" y="2708920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41652" y="404664"/>
            <a:ext cx="680200" cy="490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154348" y="3474786"/>
            <a:ext cx="496973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65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1998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Выделяют четыре этапа </a:t>
            </a:r>
            <a:r>
              <a:rPr lang="ru-RU" sz="2000" b="1" dirty="0" smtClean="0">
                <a:solidFill>
                  <a:srgbClr val="002060"/>
                </a:solidFill>
              </a:rPr>
              <a:t>гражданской войны.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Первый этап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Лето </a:t>
            </a:r>
            <a:r>
              <a:rPr lang="ru-RU" sz="2000" b="1" dirty="0">
                <a:solidFill>
                  <a:srgbClr val="FF0000"/>
                </a:solidFill>
              </a:rPr>
              <a:t>– осень 1918 года </a:t>
            </a:r>
            <a:r>
              <a:rPr lang="ru-RU" sz="2000" dirty="0"/>
              <a:t>(мятеж </a:t>
            </a:r>
            <a:r>
              <a:rPr lang="ru-RU" sz="2000" dirty="0" err="1"/>
              <a:t>чехословаков</a:t>
            </a:r>
            <a:r>
              <a:rPr lang="ru-RU" sz="2000" dirty="0"/>
              <a:t>, десанты Антанты на севере и Японии, Англии, США – Дальнем Востоке, формирование антисоветских центров в Поволжье, на Урале, в Сибири, на Северном Кавказе, Дону, расстрел семьи последнего русского царя, объявление Советской республики единым военным лагерем).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503548" y="566124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8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Осень 1918 – весна 1919 года </a:t>
            </a:r>
            <a:r>
              <a:rPr lang="ru-RU" sz="2000" dirty="0"/>
              <a:t>(усиление иностранной интервенции, аннулирование Брестского мира, усиление красного и белого террора). </a:t>
            </a:r>
            <a:endParaRPr lang="ru-RU" sz="2000" dirty="0" smtClean="0"/>
          </a:p>
          <a:p>
            <a:r>
              <a:rPr lang="ru-RU" sz="2000" dirty="0" smtClean="0"/>
              <a:t>Террор </a:t>
            </a:r>
            <a:r>
              <a:rPr lang="ru-RU" sz="2000" dirty="0"/>
              <a:t>– политика запугивания, насилия, расправа с политическими противниками, подчинение и физическое </a:t>
            </a:r>
            <a:r>
              <a:rPr lang="ru-RU" sz="2000" dirty="0" smtClean="0"/>
              <a:t>уничтожение.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3014" y="764704"/>
            <a:ext cx="281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Второй 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542636" y="5517232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764" y="2060848"/>
            <a:ext cx="8304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Весна 1919 – весна 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.-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(стадия военного противоборства Регулярных Красной и Белой армий походы войск А.В. Колчака, А.И. Деникина, </a:t>
            </a:r>
            <a:r>
              <a:rPr lang="ru-RU" sz="2000" dirty="0" err="1"/>
              <a:t>Н.Н.Юденича</a:t>
            </a:r>
            <a:r>
              <a:rPr lang="ru-RU" sz="2000" dirty="0"/>
              <a:t> и их отражение, со второй половины 1919 года – решающие успехи Красной армии.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59816" y="836712"/>
            <a:ext cx="2784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Третий 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96733" y="5589240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2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206" y="1772816"/>
            <a:ext cx="8116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Лето – осень 1920 </a:t>
            </a:r>
            <a:r>
              <a:rPr lang="ru-RU" sz="2000" b="1" dirty="0" err="1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(стадия военного поражения белых: война с Польшей, разгром </a:t>
            </a:r>
            <a:r>
              <a:rPr lang="ru-RU" sz="2000" dirty="0" err="1"/>
              <a:t>П.Н.Врангеля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6206" y="980728"/>
            <a:ext cx="3451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Четвертый </a:t>
            </a:r>
            <a:r>
              <a:rPr lang="ru-RU" sz="2800" b="1" dirty="0">
                <a:solidFill>
                  <a:srgbClr val="FF0000"/>
                </a:solidFill>
              </a:rPr>
              <a:t>этап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96733" y="5661248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5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393669" cy="56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71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908720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Формально начало войны – насильственное свержение Временного правительства и захват власти </a:t>
            </a:r>
            <a:r>
              <a:rPr lang="ru-RU" sz="2000" b="1" dirty="0" smtClean="0"/>
              <a:t>большевиками.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6705" y="2636912"/>
            <a:ext cx="8280920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С середины 1918 года советская власть набирает обороты – «экспроприация экспроприаторов» (конфискация собственности у собственников), заключение Брестского мира с Германией, организация </a:t>
            </a:r>
            <a:r>
              <a:rPr lang="ru-RU" sz="2000" b="1" dirty="0" smtClean="0"/>
              <a:t>хлебозаготовок.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6705" y="4437112"/>
            <a:ext cx="828092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/>
              <a:t>Мятеж Чехословацкого корпуса в Сибири.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10170"/>
            <a:ext cx="506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Начало Гражданской войны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831" y="527919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Внутренние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Главная причина победы большевиков – поддержка преобладающей части большевиков бедного и среднего крестьянства, трудящихся национальных окраин.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7148" y="3290501"/>
            <a:ext cx="8423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Внешние факторы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Под влиянием идей и опыта Октября быстро нарастало революционное движение в капиталистических </a:t>
            </a:r>
            <a:r>
              <a:rPr lang="ru-RU" sz="2400" b="1" dirty="0" smtClean="0"/>
              <a:t>странах.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844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Вывод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b="1" dirty="0" smtClean="0"/>
              <a:t>Пока </a:t>
            </a:r>
            <a:r>
              <a:rPr lang="ru-RU" sz="2400" b="1" dirty="0"/>
              <a:t>мы не научимся по – настоящему ценить свою и другую жизнь – мы будем пребывать  в стадии «Человеками зовемся, а гадим хуже шакалов» (И. Бабель «Конармия</a:t>
            </a:r>
            <a:r>
              <a:rPr lang="ru-RU" sz="2400" b="1" dirty="0" smtClean="0"/>
              <a:t>»)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Гражданская </a:t>
            </a:r>
            <a:r>
              <a:rPr lang="ru-RU" sz="2400" b="1" dirty="0" smtClean="0">
                <a:solidFill>
                  <a:srgbClr val="FF0000"/>
                </a:solidFill>
              </a:rPr>
              <a:t>война – это трагедия народа,  трагедия страны.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/>
              <a:t>Я согласен бы все вам простить,</a:t>
            </a:r>
            <a:br>
              <a:rPr lang="ru-RU" sz="2400" b="1" dirty="0" smtClean="0"/>
            </a:br>
            <a:r>
              <a:rPr lang="ru-RU" sz="2400" b="1" dirty="0" smtClean="0"/>
              <a:t>Христианам прощать завещали.</a:t>
            </a:r>
            <a:br>
              <a:rPr lang="ru-RU" sz="2400" b="1" dirty="0" smtClean="0"/>
            </a:br>
            <a:r>
              <a:rPr lang="ru-RU" sz="2400" b="1" dirty="0" smtClean="0"/>
              <a:t>Об одном лишь хотелось спросить:</a:t>
            </a:r>
            <a:br>
              <a:rPr lang="ru-RU" sz="2400" b="1" dirty="0" smtClean="0"/>
            </a:br>
            <a:r>
              <a:rPr lang="ru-RU" sz="2400" b="1" dirty="0" smtClean="0"/>
              <a:t>Вы хоть знали, за что убивали?</a:t>
            </a:r>
          </a:p>
          <a:p>
            <a:r>
              <a:rPr lang="ru-RU" sz="2400" dirty="0" smtClean="0"/>
              <a:t>(</a:t>
            </a:r>
            <a:r>
              <a:rPr lang="ru-RU" sz="2400" dirty="0" smtClean="0"/>
              <a:t>Трагедия Гражданской войны Диптих</a:t>
            </a:r>
          </a:p>
          <a:p>
            <a:r>
              <a:rPr lang="ru-RU" sz="2400" dirty="0" smtClean="0"/>
              <a:t>1.Расстрел     </a:t>
            </a:r>
            <a:r>
              <a:rPr lang="ru-RU" sz="2400" i="1" dirty="0" smtClean="0"/>
              <a:t>Ярослав Осинцев</a:t>
            </a:r>
            <a:r>
              <a:rPr lang="ru-RU" sz="2400" dirty="0" smtClean="0"/>
              <a:t>)</a:t>
            </a:r>
          </a:p>
          <a:p>
            <a:endParaRPr lang="ru-RU" sz="2400" dirty="0" smtClean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298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00990" cy="3500462"/>
          </a:xfrm>
        </p:spPr>
        <p:txBody>
          <a:bodyPr>
            <a:normAutofit fontScale="90000"/>
          </a:bodyPr>
          <a:lstStyle/>
          <a:p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                                                                   Литература:</a:t>
            </a: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300" dirty="0" smtClean="0">
                <a:latin typeface="+mn-lt"/>
              </a:rPr>
              <a:t/>
            </a:r>
            <a:br>
              <a:rPr lang="ru-RU" sz="13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.  </a:t>
            </a:r>
            <a:r>
              <a:rPr lang="ru-RU" sz="1600" dirty="0" err="1" smtClean="0">
                <a:latin typeface="+mn-lt"/>
              </a:rPr>
              <a:t>Левандовский</a:t>
            </a:r>
            <a:r>
              <a:rPr lang="ru-RU" sz="1600" dirty="0" smtClean="0">
                <a:latin typeface="+mn-lt"/>
              </a:rPr>
              <a:t> А.А.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История России,  XX  XXI в.в. 11 класс: учебник для общеобразовательных учреждений: базовый уровень/ А.А. </a:t>
            </a:r>
            <a:r>
              <a:rPr lang="ru-RU" sz="1600" dirty="0" err="1" smtClean="0">
                <a:latin typeface="+mn-lt"/>
              </a:rPr>
              <a:t>Левандовский</a:t>
            </a:r>
            <a:r>
              <a:rPr lang="ru-RU" sz="1600" dirty="0" smtClean="0">
                <a:latin typeface="+mn-lt"/>
              </a:rPr>
              <a:t>, Ю.А. </a:t>
            </a:r>
            <a:r>
              <a:rPr lang="ru-RU" sz="1600" dirty="0" err="1" smtClean="0">
                <a:latin typeface="+mn-lt"/>
              </a:rPr>
              <a:t>Щетинов</a:t>
            </a:r>
            <a:r>
              <a:rPr lang="ru-RU" sz="1600" dirty="0" smtClean="0">
                <a:latin typeface="+mn-lt"/>
              </a:rPr>
              <a:t>, С.В.Мироненко; под редакцией С.В.Карпова. – 4 – е издание. – М.: Просвещение, 2010 (с. 104 - 126)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2.  Сорокина Е.Н  Поурочные планы к учебнику  </a:t>
            </a:r>
            <a:r>
              <a:rPr lang="ru-RU" sz="1600" dirty="0" err="1" smtClean="0">
                <a:latin typeface="+mn-lt"/>
              </a:rPr>
              <a:t>А.А.Левандовского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Ю.А.Щетинова</a:t>
            </a:r>
            <a:r>
              <a:rPr lang="ru-RU" sz="1600" dirty="0" smtClean="0">
                <a:latin typeface="+mn-lt"/>
              </a:rPr>
              <a:t> «Россия в  XX  веке» с. 28 – 38; 2003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3.http://bookz.ru/authors/sergei-drokov/admiral-_710/1-admiral-_710.html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4.wikipedia.org/</a:t>
            </a:r>
            <a:r>
              <a:rPr lang="ru-RU" sz="1600" dirty="0" err="1" smtClean="0">
                <a:latin typeface="+mn-lt"/>
              </a:rPr>
              <a:t>wiki</a:t>
            </a:r>
            <a:r>
              <a:rPr lang="ru-RU" sz="1600" dirty="0" smtClean="0">
                <a:latin typeface="+mn-lt"/>
              </a:rPr>
              <a:t>/</a:t>
            </a:r>
            <a:r>
              <a:rPr lang="ru-RU" sz="1600" dirty="0" err="1" smtClean="0">
                <a:latin typeface="+mn-lt"/>
              </a:rPr>
              <a:t>Колчак,_Александр_Васильевич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5.wikipedia.org/</a:t>
            </a:r>
            <a:r>
              <a:rPr lang="ru-RU" sz="1600" dirty="0" err="1" smtClean="0">
                <a:latin typeface="+mn-lt"/>
              </a:rPr>
              <a:t>wiki</a:t>
            </a:r>
            <a:r>
              <a:rPr lang="ru-RU" sz="1600" dirty="0" smtClean="0">
                <a:latin typeface="+mn-lt"/>
              </a:rPr>
              <a:t>/</a:t>
            </a:r>
            <a:r>
              <a:rPr lang="ru-RU" sz="1600" dirty="0" err="1" smtClean="0">
                <a:latin typeface="+mn-lt"/>
              </a:rPr>
              <a:t>Тухачевский,_Михаил_Николаевич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6.wikipedia.org/</a:t>
            </a:r>
            <a:r>
              <a:rPr lang="ru-RU" sz="1600" dirty="0" err="1" smtClean="0">
                <a:latin typeface="+mn-lt"/>
              </a:rPr>
              <a:t>wiki</a:t>
            </a:r>
            <a:r>
              <a:rPr lang="ru-RU" sz="1600" dirty="0" smtClean="0">
                <a:latin typeface="+mn-lt"/>
              </a:rPr>
              <a:t>/Махно </a:t>
            </a:r>
            <a:r>
              <a:rPr lang="ru-RU" sz="1600" dirty="0" err="1" smtClean="0">
                <a:latin typeface="+mn-lt"/>
              </a:rPr>
              <a:t>Нестор_Иванович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solidFill>
                  <a:srgbClr val="FFCC66"/>
                </a:solidFill>
                <a:latin typeface="+mn-lt"/>
              </a:rPr>
              <a:t>7.</a:t>
            </a:r>
            <a:r>
              <a:rPr lang="ru-RU" sz="1600" u="sng" dirty="0" smtClean="0">
                <a:solidFill>
                  <a:srgbClr val="FFCC66"/>
                </a:solidFill>
                <a:latin typeface="+mn-lt"/>
                <a:hlinkClick r:id="rId2"/>
              </a:rPr>
              <a:t>http://www.aleksandrnovak.com/userfiles/mapsm_clr.jpg</a:t>
            </a:r>
            <a:r>
              <a:rPr lang="ru-RU" sz="1600" dirty="0" smtClean="0">
                <a:solidFill>
                  <a:srgbClr val="FFCC66"/>
                </a:solidFill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- карта Гражданской войны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5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отличие от обычных войн, гражданская война не имеет четких границ – ни временных, ни пространственных.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	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Причины </a:t>
            </a:r>
            <a:r>
              <a:rPr lang="ru-RU" sz="2000" b="1" dirty="0">
                <a:solidFill>
                  <a:srgbClr val="FF0000"/>
                </a:solidFill>
              </a:rPr>
              <a:t>Гражданской войны 1918 – 1920 </a:t>
            </a:r>
            <a:r>
              <a:rPr lang="ru-RU" sz="2000" b="1" dirty="0" err="1" smtClean="0">
                <a:solidFill>
                  <a:srgbClr val="FF0000"/>
                </a:solidFill>
              </a:rPr>
              <a:t>г.г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dirty="0"/>
              <a:t>1. Свержение Временного правительства 25.10.1917 года (большевики).</a:t>
            </a:r>
          </a:p>
          <a:p>
            <a:pPr algn="just"/>
            <a:r>
              <a:rPr lang="ru-RU" sz="2000" dirty="0"/>
              <a:t>2. Разгон Учредительного собрания. (За большевиков всего 23 % - </a:t>
            </a:r>
            <a:r>
              <a:rPr lang="ru-RU" sz="2000" dirty="0" err="1" smtClean="0"/>
              <a:t>т.е</a:t>
            </a:r>
            <a:r>
              <a:rPr lang="ru-RU" sz="2000" dirty="0" smtClean="0"/>
              <a:t> </a:t>
            </a:r>
            <a:r>
              <a:rPr lang="ru-RU" sz="2000" dirty="0"/>
              <a:t>выборы большевики проиграли).</a:t>
            </a:r>
          </a:p>
          <a:p>
            <a:pPr algn="just"/>
            <a:r>
              <a:rPr lang="ru-RU" sz="2000" dirty="0"/>
              <a:t>3. Политические и социально – экономические мероприятия советского правительства (восстановления против себя дворянства, </a:t>
            </a:r>
            <a:r>
              <a:rPr lang="ru-RU" sz="2000" dirty="0" smtClean="0"/>
              <a:t>буржуазии, состоятельной интеллигенции, </a:t>
            </a:r>
            <a:r>
              <a:rPr lang="ru-RU" sz="2000" dirty="0"/>
              <a:t>духовенство и офицерство). </a:t>
            </a:r>
          </a:p>
          <a:p>
            <a:pPr algn="just"/>
            <a:r>
              <a:rPr lang="ru-RU" sz="2000" dirty="0"/>
              <a:t>4. Национализация всей земли и конфискация помещичьих земель вызвали ожесточенное сопротивление бывших владельцев.</a:t>
            </a:r>
          </a:p>
          <a:p>
            <a:pPr algn="just"/>
            <a:r>
              <a:rPr lang="ru-RU" sz="2000" dirty="0"/>
              <a:t>5. Стремление свергнутых классов сохранить  частную собственность и свое привилегированное положение.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33002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2278572"/>
              </p:ext>
            </p:extLst>
          </p:nvPr>
        </p:nvGraphicFramePr>
        <p:xfrm>
          <a:off x="323528" y="2060848"/>
          <a:ext cx="8568952" cy="438243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41790"/>
                <a:gridCol w="2250698"/>
                <a:gridCol w="2033778"/>
                <a:gridCol w="2142686"/>
              </a:tblGrid>
              <a:tr h="25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Социальный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Программные цели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Партийный состав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Представители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1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Крупная буржуазия, помещики, 40% генералов и офицеров, полиция, жандармерия, немалая часть </a:t>
                      </a:r>
                      <a:r>
                        <a:rPr lang="ru-RU" sz="1600" baseline="0" dirty="0" err="1">
                          <a:effectLst/>
                        </a:rPr>
                        <a:t>интеллегенции</a:t>
                      </a:r>
                      <a:r>
                        <a:rPr lang="ru-RU" sz="1600" baseline="0" dirty="0">
                          <a:effectLst/>
                        </a:rPr>
                        <a:t>, кулаки, зажиточные </a:t>
                      </a:r>
                      <a:r>
                        <a:rPr lang="ru-RU" sz="1600" baseline="0" dirty="0" smtClean="0">
                          <a:effectLst/>
                        </a:rPr>
                        <a:t>казаки.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Единая неделимая Россия (либо вернуть монархию, либо это будет буржуазная республика. Что провозгласило Временное правительство). Отсюда нет четкой программы, т.к. различны программы </a:t>
                      </a:r>
                      <a:r>
                        <a:rPr lang="ru-RU" sz="1600" baseline="0" dirty="0" smtClean="0">
                          <a:effectLst/>
                        </a:rPr>
                        <a:t>партий.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Черносотенцы (кто хотел вернуть монархию в России)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Монархисты, либералы (кадеты),социалисты (эсеры)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Адмирал  Александр Васильевич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Колчак, генералы –Антон Иванович Деникин, Петр Николаевич Врангель, Николай Николаевич Юденич; </a:t>
                      </a:r>
                      <a:r>
                        <a:rPr lang="ru-RU" sz="1600" baseline="0" dirty="0" smtClean="0">
                          <a:effectLst/>
                        </a:rPr>
                        <a:t>атаманы </a:t>
                      </a:r>
                      <a:r>
                        <a:rPr lang="ru-RU" sz="1600" baseline="0" dirty="0">
                          <a:effectLst/>
                        </a:rPr>
                        <a:t>Семенов, </a:t>
                      </a:r>
                      <a:r>
                        <a:rPr lang="ru-RU" sz="1600" baseline="0" dirty="0" smtClean="0">
                          <a:effectLst/>
                        </a:rPr>
                        <a:t>Краснов.</a:t>
                      </a:r>
                      <a:endParaRPr lang="ru-RU" sz="160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-1009367"/>
            <a:ext cx="8568952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Две основные группы противоборства</a:t>
            </a:r>
            <a:endParaRPr kumimoji="0" lang="ru-RU" altLang="ru-RU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Представители белого движения вину возлагали на большевиков, пытавшихся силой разрушить вековые институты частной собственности, преодолеть неравенство людей, навязать обществу опасную утопию.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4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7/7a/%D0%90%D0%B3%D0%B8%D1%82%D0%B0%D1%86%D0%B8%D0%BE%D0%BD%D0%BD%D1%8B%D0%B9_%D0%BF%D0%BB%D0%B0%D0%BA%D0%B0%D1%82_%D0%B0%D1%80%D0%BC%D0%B8%D0%B8_%D0%9A%D0%BE%D0%BB%D1%87%D0%B0%D0%BA%D0%B0.jpg/640px-%D0%90%D0%B3%D0%B8%D1%82%D0%B0%D1%86%D0%B8%D0%BE%D0%BD%D0%BD%D1%8B%D0%B9_%D0%BF%D0%BB%D0%B0%D0%BA%D0%B0%D1%82_%D0%B0%D1%80%D0%BC%D0%B8%D0%B8_%D0%9A%D0%BE%D0%BB%D1%87%D0%B0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98" y="466244"/>
            <a:ext cx="3080968" cy="5247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582" y="58970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Агитационный плакат Сибирской армии Колчака</a:t>
            </a:r>
          </a:p>
        </p:txBody>
      </p:sp>
    </p:spTree>
    <p:extLst>
      <p:ext uri="{BB962C8B-B14F-4D97-AF65-F5344CB8AC3E}">
        <p14:creationId xmlns="" xmlns:p14="http://schemas.microsoft.com/office/powerpoint/2010/main" val="33332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232" y="423055"/>
            <a:ext cx="478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Колчак Александр Васильевич</a:t>
            </a:r>
          </a:p>
        </p:txBody>
      </p:sp>
      <p:pic>
        <p:nvPicPr>
          <p:cNvPr id="3" name="Рисунок 2" descr="Фотографии Александра Васильевича Колчака - &quot;Обои&quot; (4/4)"/>
          <p:cNvPicPr/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47" r="4989"/>
          <a:stretch/>
        </p:blipFill>
        <p:spPr bwMode="auto">
          <a:xfrm>
            <a:off x="539552" y="1224054"/>
            <a:ext cx="4822371" cy="41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6/67/MonumentKolchak.JPG/220px-MonumentKolcha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087" y="1772816"/>
            <a:ext cx="2514600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4452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Памятник Колчаку открыт 4 ноября 2004 </a:t>
            </a:r>
            <a:r>
              <a:rPr lang="ru-RU" sz="1400" dirty="0" smtClean="0"/>
              <a:t>г </a:t>
            </a:r>
            <a:endParaRPr lang="ru-RU" sz="1400" dirty="0"/>
          </a:p>
          <a:p>
            <a:pPr algn="ctr"/>
            <a:r>
              <a:rPr lang="ru-RU" sz="1400" dirty="0"/>
              <a:t>в Иркутске. </a:t>
            </a:r>
            <a:r>
              <a:rPr lang="ru-RU" sz="1400" dirty="0" smtClean="0"/>
              <a:t>Автор </a:t>
            </a:r>
            <a:r>
              <a:rPr lang="ru-RU" sz="1400" dirty="0"/>
              <a:t>идеи С. В. Андреев, скульптор В. М. Клыков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319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551" t="125" r="5122" b="72173"/>
          <a:stretch/>
        </p:blipFill>
        <p:spPr bwMode="auto">
          <a:xfrm>
            <a:off x="359229" y="764704"/>
            <a:ext cx="8461243" cy="3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1.Юнкер</a:t>
            </a:r>
            <a:r>
              <a:rPr lang="ru-RU" dirty="0"/>
              <a:t>. 2 Солдат в летней походной форме (пехота). 3. Солдат в зимней походной форме. 4. Казак. Горский казак-офицер. 6. Полковник (</a:t>
            </a:r>
            <a:r>
              <a:rPr lang="ru-RU" dirty="0" err="1"/>
              <a:t>деникинец</a:t>
            </a:r>
            <a:r>
              <a:rPr lang="ru-RU" dirty="0"/>
              <a:t>, пехота). 7. </a:t>
            </a:r>
            <a:r>
              <a:rPr lang="ru-RU" dirty="0" err="1"/>
              <a:t>Подпорудчик</a:t>
            </a:r>
            <a:r>
              <a:rPr lang="ru-RU" dirty="0"/>
              <a:t> (корниловец).</a:t>
            </a:r>
          </a:p>
        </p:txBody>
      </p:sp>
    </p:spTree>
    <p:extLst>
      <p:ext uri="{BB962C8B-B14F-4D97-AF65-F5344CB8AC3E}">
        <p14:creationId xmlns="" xmlns:p14="http://schemas.microsoft.com/office/powerpoint/2010/main" val="23424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09" t="28758" r="2286" b="41869"/>
          <a:stretch/>
        </p:blipFill>
        <p:spPr bwMode="auto">
          <a:xfrm>
            <a:off x="380628" y="862675"/>
            <a:ext cx="8393427" cy="33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365104"/>
            <a:ext cx="8795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8. Немецкий офицер (пехота). 9. Немецкий унтер-офицер в походной форме (1910 г). 10. Немецкий унтер-офицер в походной форме (1915 г). 11. Французский старший  лейтенант (пехота). 12. Французский солдат (пехота). 13. Французский матрос 2-го класса в форме для действий на суше. 14. Польский легионер. </a:t>
            </a:r>
          </a:p>
        </p:txBody>
      </p:sp>
    </p:spTree>
    <p:extLst>
      <p:ext uri="{BB962C8B-B14F-4D97-AF65-F5344CB8AC3E}">
        <p14:creationId xmlns="" xmlns:p14="http://schemas.microsoft.com/office/powerpoint/2010/main" val="32280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378" t="59697" r="1404" b="11874"/>
          <a:stretch/>
        </p:blipFill>
        <p:spPr bwMode="auto">
          <a:xfrm>
            <a:off x="323528" y="836712"/>
            <a:ext cx="843377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93096"/>
            <a:ext cx="843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15</a:t>
            </a:r>
            <a:r>
              <a:rPr lang="ru-RU" dirty="0"/>
              <a:t>. Румынский солдат (пехота). 16. Солдат чешского корпуса (в форме австро-венгерской армии). 17. Американский солдат (пехота). 18. Английский старший лейтенант (пехота). 19. Английский капрал (пехота). Японский капитан (пехота). 20. Японский капитан (пехота). 21. Японский солдат 1-го разряда.</a:t>
            </a:r>
          </a:p>
        </p:txBody>
      </p:sp>
    </p:spTree>
    <p:extLst>
      <p:ext uri="{BB962C8B-B14F-4D97-AF65-F5344CB8AC3E}">
        <p14:creationId xmlns="" xmlns:p14="http://schemas.microsoft.com/office/powerpoint/2010/main" val="29194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293</TotalTime>
  <Words>797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                                                                  Литература:    1.  Левандовский А.А. История России,  XX  XXI в.в. 11 класс: учебник для общеобразовательных учреждений: базовый уровень/ А.А. Левандовский, Ю.А. Щетинов, С.В.Мироненко; под редакцией С.В.Карпова. – 4 – е издание. – М.: Просвещение, 2010 (с. 104 - 126) 2.  Сорокина Е.Н  Поурочные планы к учебнику  А.А.Левандовского, Ю.А.Щетинова «Россия в  XX  веке» с. 28 – 38; 2003 3.http://bookz.ru/authors/sergei-drokov/admiral-_710/1-admiral-_710.html 4.wikipedia.org/wiki/Колчак,_Александр_Васильевич 5.wikipedia.org/wiki/Тухачевский,_Михаил_Николаевич 6.wikipedia.org/wiki/Махно Нестор_Иванович 7.http://www.aleksandrnovak.com/userfiles/mapsm_clr.jpg - карта Гражданской войны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СоцПед</dc:creator>
  <cp:lastModifiedBy>roscom</cp:lastModifiedBy>
  <cp:revision>26</cp:revision>
  <dcterms:created xsi:type="dcterms:W3CDTF">2015-05-19T09:01:22Z</dcterms:created>
  <dcterms:modified xsi:type="dcterms:W3CDTF">2017-01-06T15:40:53Z</dcterms:modified>
</cp:coreProperties>
</file>